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52" r:id="rId1"/>
  </p:sldMasterIdLst>
  <p:notesMasterIdLst>
    <p:notesMasterId r:id="rId36"/>
  </p:notesMasterIdLst>
  <p:sldIdLst>
    <p:sldId id="256" r:id="rId2"/>
    <p:sldId id="329" r:id="rId3"/>
    <p:sldId id="257" r:id="rId4"/>
    <p:sldId id="330" r:id="rId5"/>
    <p:sldId id="319" r:id="rId6"/>
    <p:sldId id="318" r:id="rId7"/>
    <p:sldId id="331" r:id="rId8"/>
    <p:sldId id="332" r:id="rId9"/>
    <p:sldId id="333" r:id="rId10"/>
    <p:sldId id="315" r:id="rId11"/>
    <p:sldId id="334" r:id="rId12"/>
    <p:sldId id="335" r:id="rId13"/>
    <p:sldId id="336" r:id="rId14"/>
    <p:sldId id="337" r:id="rId15"/>
    <p:sldId id="344" r:id="rId16"/>
    <p:sldId id="346" r:id="rId17"/>
    <p:sldId id="345" r:id="rId18"/>
    <p:sldId id="338" r:id="rId19"/>
    <p:sldId id="339" r:id="rId20"/>
    <p:sldId id="340" r:id="rId21"/>
    <p:sldId id="347" r:id="rId22"/>
    <p:sldId id="341" r:id="rId23"/>
    <p:sldId id="342" r:id="rId24"/>
    <p:sldId id="343" r:id="rId25"/>
    <p:sldId id="348" r:id="rId26"/>
    <p:sldId id="349" r:id="rId27"/>
    <p:sldId id="350" r:id="rId28"/>
    <p:sldId id="351" r:id="rId29"/>
    <p:sldId id="352" r:id="rId30"/>
    <p:sldId id="353" r:id="rId31"/>
    <p:sldId id="354" r:id="rId32"/>
    <p:sldId id="355" r:id="rId33"/>
    <p:sldId id="356" r:id="rId34"/>
    <p:sldId id="357" r:id="rId3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4" autoAdjust="0"/>
    <p:restoredTop sz="94005" autoAdjust="0"/>
  </p:normalViewPr>
  <p:slideViewPr>
    <p:cSldViewPr>
      <p:cViewPr varScale="1">
        <p:scale>
          <a:sx n="69" d="100"/>
          <a:sy n="69" d="100"/>
        </p:scale>
        <p:origin x="-12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3062" y="-67"/>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zh-CN" alt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57CD2753-F5E4-4A68-B28D-1D906D06A968}" type="datetimeFigureOut">
              <a:rPr lang="zh-CN" altLang="en-US" smtClean="0"/>
              <a:pPr/>
              <a:t>2017/11/1</a:t>
            </a:fld>
            <a:endParaRPr lang="zh-CN" alt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zh-CN" alt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zh-CN" alt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2BA40A0-BCDF-48BB-9C25-075CABDF69B3}" type="slidenum">
              <a:rPr lang="zh-CN" altLang="en-US" smtClean="0"/>
              <a:pPr/>
              <a:t>‹#›</a:t>
            </a:fld>
            <a:endParaRPr lang="zh-CN" altLang="en-US"/>
          </a:p>
        </p:txBody>
      </p:sp>
    </p:spTree>
    <p:extLst>
      <p:ext uri="{BB962C8B-B14F-4D97-AF65-F5344CB8AC3E}">
        <p14:creationId xmlns:p14="http://schemas.microsoft.com/office/powerpoint/2010/main" val="151663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9812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4800" b="1">
                <a:ln>
                  <a:noFill/>
                </a:ln>
                <a:solidFill>
                  <a:schemeClr val="bg1"/>
                </a:solidFill>
                <a:effectLst>
                  <a:outerShdw blurRad="38100" dist="25400" dir="5400000" algn="tl" rotWithShape="0">
                    <a:srgbClr val="000000">
                      <a:alpha val="43000"/>
                    </a:srgbClr>
                  </a:outerShdw>
                </a:effectLst>
                <a:latin typeface="Times New Roman" panose="02020603050405020304" pitchFamily="18" charset="0"/>
                <a:ea typeface="+mj-ea"/>
                <a:cs typeface="Times New Roman" panose="02020603050405020304" pitchFamily="18" charset="0"/>
              </a:defRPr>
            </a:lvl1pPr>
          </a:lstStyle>
          <a:p>
            <a:r>
              <a:rPr kumimoji="0" lang="en-US" altLang="zh-CN" dirty="0" smtClean="0"/>
              <a:t>Click to edit Master title style</a:t>
            </a:r>
            <a:endParaRPr kumimoji="0" lang="en-US" dirty="0"/>
          </a:p>
        </p:txBody>
      </p:sp>
      <p:sp>
        <p:nvSpPr>
          <p:cNvPr id="17" name="Subtitle 16"/>
          <p:cNvSpPr>
            <a:spLocks noGrp="1"/>
          </p:cNvSpPr>
          <p:nvPr>
            <p:ph type="subTitle" idx="1"/>
          </p:nvPr>
        </p:nvSpPr>
        <p:spPr>
          <a:xfrm>
            <a:off x="533400" y="3962400"/>
            <a:ext cx="7854696" cy="1752600"/>
          </a:xfrm>
        </p:spPr>
        <p:txBody>
          <a:bodyPr lIns="0" rIns="18288"/>
          <a:lstStyle>
            <a:lvl1pPr marL="0" marR="4572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zh-CN" dirty="0" smtClean="0"/>
              <a:t>Click to edit Master subtitle style</a:t>
            </a:r>
            <a:endParaRPr kumimoji="0" lang="en-US" dirty="0"/>
          </a:p>
        </p:txBody>
      </p:sp>
      <p:pic>
        <p:nvPicPr>
          <p:cNvPr id="7" name="Picture 2" descr="F:\HK工作\weeklyMeeingRep\CHI_LOGO_1900.png"/>
          <p:cNvPicPr>
            <a:picLocks noChangeAspect="1" noChangeArrowheads="1"/>
          </p:cNvPicPr>
          <p:nvPr userDrawn="1"/>
        </p:nvPicPr>
        <p:blipFill>
          <a:blip r:embed="rId2"/>
          <a:srcRect/>
          <a:stretch>
            <a:fillRect/>
          </a:stretch>
        </p:blipFill>
        <p:spPr bwMode="auto">
          <a:xfrm>
            <a:off x="-31" y="1046645"/>
            <a:ext cx="9144032" cy="705955"/>
          </a:xfrm>
          <a:prstGeom prst="rect">
            <a:avLst/>
          </a:prstGeom>
          <a:noFill/>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8E16ED46-1AD8-4F69-9F0C-F789A85BB364}" type="datetime1">
              <a:rPr lang="en-US" altLang="zh-CN" smtClean="0"/>
              <a:t>11/1/2017</a:t>
            </a:fld>
            <a:endParaRPr lang="en-US"/>
          </a:p>
        </p:txBody>
      </p:sp>
      <p:sp>
        <p:nvSpPr>
          <p:cNvPr id="5" name="Footer Placeholder 4"/>
          <p:cNvSpPr>
            <a:spLocks noGrp="1"/>
          </p:cNvSpPr>
          <p:nvPr>
            <p:ph type="ftr" sz="quarter" idx="11"/>
          </p:nvPr>
        </p:nvSpPr>
        <p:spPr/>
        <p:txBody>
          <a:bodyPr/>
          <a:lstStyle/>
          <a:p>
            <a:r>
              <a:rPr lang="en-US" smtClean="0"/>
              <a:t>The Hong Kong  Polytechnic University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8129146C-55AF-4894-A988-B8889E8600C6}" type="datetime1">
              <a:rPr lang="en-US" altLang="zh-CN" smtClean="0"/>
              <a:t>11/1/2017</a:t>
            </a:fld>
            <a:endParaRPr lang="en-US"/>
          </a:p>
        </p:txBody>
      </p:sp>
      <p:sp>
        <p:nvSpPr>
          <p:cNvPr id="5" name="Footer Placeholder 4"/>
          <p:cNvSpPr>
            <a:spLocks noGrp="1"/>
          </p:cNvSpPr>
          <p:nvPr>
            <p:ph type="ftr" sz="quarter" idx="11"/>
          </p:nvPr>
        </p:nvSpPr>
        <p:spPr/>
        <p:txBody>
          <a:bodyPr/>
          <a:lstStyle/>
          <a:p>
            <a:r>
              <a:rPr lang="en-US" smtClean="0"/>
              <a:t>The Hong Kong  Polytechnic University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19912"/>
          </a:xfrm>
        </p:spPr>
        <p:txBody>
          <a:bodyPr>
            <a:normAutofit/>
          </a:bodyPr>
          <a:lstStyle>
            <a:lvl1pPr>
              <a:defRPr sz="4000">
                <a:latin typeface="Times New Roman" panose="02020603050405020304" pitchFamily="18" charset="0"/>
                <a:cs typeface="Times New Roman" panose="02020603050405020304" pitchFamily="18" charset="0"/>
              </a:defRPr>
            </a:lvl1pPr>
          </a:lstStyle>
          <a:p>
            <a:r>
              <a:rPr kumimoji="0" lang="en-US" altLang="zh-CN" dirty="0" smtClean="0"/>
              <a:t>Click to edit Master title style</a:t>
            </a:r>
            <a:endParaRPr kumimoji="0" lang="en-US" dirty="0"/>
          </a:p>
        </p:txBody>
      </p:sp>
      <p:sp>
        <p:nvSpPr>
          <p:cNvPr id="3" name="Content Placeholder 2"/>
          <p:cNvSpPr>
            <a:spLocks noGrp="1"/>
          </p:cNvSpPr>
          <p:nvPr>
            <p:ph idx="1"/>
          </p:nvPr>
        </p:nvSpPr>
        <p:spPr>
          <a:xfrm>
            <a:off x="457200" y="1676400"/>
            <a:ext cx="8229600" cy="4648200"/>
          </a:xfrm>
        </p:spPr>
        <p:txBody>
          <a:bodyPr/>
          <a:lstStyle>
            <a:lvl1pPr>
              <a:defRPr sz="32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eaLnBrk="1" latinLnBrk="0" hangingPunct="1"/>
            <a:r>
              <a:rPr lang="en-US" altLang="zh-CN" dirty="0" smtClean="0"/>
              <a:t>Click to edit Master text styles</a:t>
            </a:r>
          </a:p>
          <a:p>
            <a:pPr lvl="1" eaLnBrk="1" latinLnBrk="0" hangingPunct="1"/>
            <a:r>
              <a:rPr lang="en-US" altLang="zh-CN" dirty="0" smtClean="0"/>
              <a:t>Second level</a:t>
            </a:r>
          </a:p>
          <a:p>
            <a:pPr lvl="2" eaLnBrk="1" latinLnBrk="0" hangingPunct="1"/>
            <a:r>
              <a:rPr lang="en-US" altLang="zh-CN" dirty="0" smtClean="0"/>
              <a:t>Third level</a:t>
            </a:r>
          </a:p>
          <a:p>
            <a:pPr lvl="3" eaLnBrk="1" latinLnBrk="0" hangingPunct="1"/>
            <a:r>
              <a:rPr lang="en-US" altLang="zh-CN" dirty="0" smtClean="0"/>
              <a:t>Fourth level</a:t>
            </a:r>
          </a:p>
          <a:p>
            <a:pPr lvl="4" eaLnBrk="1" latinLnBrk="0" hangingPunct="1"/>
            <a:r>
              <a:rPr lang="en-US" altLang="zh-CN" dirty="0" smtClean="0"/>
              <a:t>Fifth level</a:t>
            </a:r>
            <a:endParaRPr kumimoji="0" lang="en-US" dirty="0"/>
          </a:p>
        </p:txBody>
      </p:sp>
      <p:sp>
        <p:nvSpPr>
          <p:cNvPr id="6" name="Slide Number Placeholder 5"/>
          <p:cNvSpPr>
            <a:spLocks noGrp="1"/>
          </p:cNvSpPr>
          <p:nvPr>
            <p:ph type="sldNum" sz="quarter" idx="12"/>
          </p:nvPr>
        </p:nvSpPr>
        <p:spPr>
          <a:xfrm>
            <a:off x="8153400" y="6416675"/>
            <a:ext cx="762000" cy="365125"/>
          </a:xfrm>
        </p:spPr>
        <p:txBody>
          <a:bodyPr/>
          <a:lstStyle>
            <a:lvl1pPr algn="ctr">
              <a:defRPr sz="1400"/>
            </a:lvl1pPr>
          </a:lstStyle>
          <a:p>
            <a:fld id="{B6F15528-21DE-4FAA-801E-634DDDAF4B2B}" type="slidenum">
              <a:rPr lang="en-US" smtClean="0"/>
              <a:pPr/>
              <a:t>‹#›</a:t>
            </a:fld>
            <a:endParaRPr lang="en-US" dirty="0"/>
          </a:p>
        </p:txBody>
      </p:sp>
      <p:pic>
        <p:nvPicPr>
          <p:cNvPr id="7" name="Picture 2" descr="F:\HK工作\weeklyMeeingRep\CHI_LOGO_1900.png"/>
          <p:cNvPicPr>
            <a:picLocks noChangeAspect="1" noChangeArrowheads="1"/>
          </p:cNvPicPr>
          <p:nvPr userDrawn="1"/>
        </p:nvPicPr>
        <p:blipFill>
          <a:blip r:embed="rId2"/>
          <a:srcRect/>
          <a:stretch>
            <a:fillRect/>
          </a:stretch>
        </p:blipFill>
        <p:spPr bwMode="auto">
          <a:xfrm>
            <a:off x="0" y="6324600"/>
            <a:ext cx="6562286" cy="5220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Times New Roman" panose="02020603050405020304" pitchFamily="18" charset="0"/>
                <a:ea typeface="+mj-ea"/>
                <a:cs typeface="Times New Roman" panose="02020603050405020304" pitchFamily="18" charset="0"/>
              </a:defRPr>
            </a:lvl1pPr>
          </a:lstStyle>
          <a:p>
            <a:r>
              <a:rPr kumimoji="0" lang="en-US" altLang="zh-CN" dirty="0" smtClean="0"/>
              <a:t>Click to edit Master title style</a:t>
            </a:r>
            <a:endParaRPr kumimoji="0" lang="en-US" dirty="0"/>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zh-CN" dirty="0" smtClean="0"/>
              <a:t>Click to edit Master text styles</a:t>
            </a:r>
          </a:p>
        </p:txBody>
      </p:sp>
      <p:sp>
        <p:nvSpPr>
          <p:cNvPr id="4" name="Date Placeholder 3"/>
          <p:cNvSpPr>
            <a:spLocks noGrp="1"/>
          </p:cNvSpPr>
          <p:nvPr>
            <p:ph type="dt" sz="half" idx="10"/>
          </p:nvPr>
        </p:nvSpPr>
        <p:spPr/>
        <p:txBody>
          <a:bodyPr/>
          <a:lstStyle/>
          <a:p>
            <a:fld id="{4D81CBE6-C7F0-40B4-8083-3CF1D6DBA430}" type="datetime1">
              <a:rPr lang="en-US" altLang="zh-CN" smtClean="0"/>
              <a:t>11/1/2017</a:t>
            </a:fld>
            <a:endParaRPr lang="en-US"/>
          </a:p>
        </p:txBody>
      </p:sp>
      <p:sp>
        <p:nvSpPr>
          <p:cNvPr id="5" name="Footer Placeholder 4"/>
          <p:cNvSpPr>
            <a:spLocks noGrp="1"/>
          </p:cNvSpPr>
          <p:nvPr>
            <p:ph type="ftr" sz="quarter" idx="11"/>
          </p:nvPr>
        </p:nvSpPr>
        <p:spPr/>
        <p:txBody>
          <a:bodyPr/>
          <a:lstStyle/>
          <a:p>
            <a:r>
              <a:rPr lang="en-US" smtClean="0"/>
              <a:t>The Hong Kong  Polytechnic University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ltLang="zh-CN"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zh-CN" dirty="0" smtClean="0"/>
              <a:t>Click to edit Master text styles</a:t>
            </a:r>
          </a:p>
          <a:p>
            <a:pPr lvl="1" eaLnBrk="1" latinLnBrk="0" hangingPunct="1"/>
            <a:r>
              <a:rPr lang="en-US" altLang="zh-CN" dirty="0" smtClean="0"/>
              <a:t>Second level</a:t>
            </a:r>
          </a:p>
          <a:p>
            <a:pPr lvl="2" eaLnBrk="1" latinLnBrk="0" hangingPunct="1"/>
            <a:r>
              <a:rPr lang="en-US" altLang="zh-CN" dirty="0" smtClean="0"/>
              <a:t>Third level</a:t>
            </a:r>
          </a:p>
          <a:p>
            <a:pPr lvl="3" eaLnBrk="1" latinLnBrk="0" hangingPunct="1"/>
            <a:r>
              <a:rPr lang="en-US" altLang="zh-CN" dirty="0" smtClean="0"/>
              <a:t>Fourth level</a:t>
            </a:r>
          </a:p>
          <a:p>
            <a:pPr lvl="4" eaLnBrk="1" latinLnBrk="0" hangingPunct="1"/>
            <a:r>
              <a:rPr lang="en-US" altLang="zh-CN" dirty="0" smtClean="0"/>
              <a:t>Fifth level</a:t>
            </a:r>
            <a:endParaRPr kumimoji="0"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p>
            <a:fld id="{58778BF0-B704-43E6-8097-90555902109C}" type="datetime1">
              <a:rPr lang="en-US" altLang="zh-CN" smtClean="0"/>
              <a:t>11/1/2017</a:t>
            </a:fld>
            <a:endParaRPr lang="en-US"/>
          </a:p>
        </p:txBody>
      </p:sp>
      <p:sp>
        <p:nvSpPr>
          <p:cNvPr id="6" name="Footer Placeholder 5"/>
          <p:cNvSpPr>
            <a:spLocks noGrp="1"/>
          </p:cNvSpPr>
          <p:nvPr>
            <p:ph type="ftr" sz="quarter" idx="11"/>
          </p:nvPr>
        </p:nvSpPr>
        <p:spPr/>
        <p:txBody>
          <a:bodyPr/>
          <a:lstStyle/>
          <a:p>
            <a:r>
              <a:rPr lang="en-US" smtClean="0"/>
              <a:t>The Hong Kong  Polytechnic University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zh-CN"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zh-CN"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7" name="Date Placeholder 6"/>
          <p:cNvSpPr>
            <a:spLocks noGrp="1"/>
          </p:cNvSpPr>
          <p:nvPr>
            <p:ph type="dt" sz="half" idx="10"/>
          </p:nvPr>
        </p:nvSpPr>
        <p:spPr/>
        <p:txBody>
          <a:bodyPr/>
          <a:lstStyle/>
          <a:p>
            <a:fld id="{FEB8A3D3-D968-418C-AECD-65B2C3FA4923}" type="datetime1">
              <a:rPr lang="en-US" altLang="zh-CN" smtClean="0"/>
              <a:t>11/1/2017</a:t>
            </a:fld>
            <a:endParaRPr lang="en-US"/>
          </a:p>
        </p:txBody>
      </p:sp>
      <p:sp>
        <p:nvSpPr>
          <p:cNvPr id="8" name="Footer Placeholder 7"/>
          <p:cNvSpPr>
            <a:spLocks noGrp="1"/>
          </p:cNvSpPr>
          <p:nvPr>
            <p:ph type="ftr" sz="quarter" idx="11"/>
          </p:nvPr>
        </p:nvSpPr>
        <p:spPr/>
        <p:txBody>
          <a:bodyPr/>
          <a:lstStyle/>
          <a:p>
            <a:r>
              <a:rPr lang="en-US" smtClean="0"/>
              <a:t>The Hong Kong  Polytechnic University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ltLang="zh-CN" smtClean="0"/>
              <a:t>Click to edit Master title style</a:t>
            </a:r>
            <a:endParaRPr kumimoji="0" lang="en-US"/>
          </a:p>
        </p:txBody>
      </p:sp>
      <p:sp>
        <p:nvSpPr>
          <p:cNvPr id="3" name="Date Placeholder 2"/>
          <p:cNvSpPr>
            <a:spLocks noGrp="1"/>
          </p:cNvSpPr>
          <p:nvPr>
            <p:ph type="dt" sz="half" idx="10"/>
          </p:nvPr>
        </p:nvSpPr>
        <p:spPr/>
        <p:txBody>
          <a:bodyPr/>
          <a:lstStyle/>
          <a:p>
            <a:fld id="{013EE1FA-BB93-4133-A063-2E3CA3607C1E}" type="datetime1">
              <a:rPr lang="en-US" altLang="zh-CN" smtClean="0"/>
              <a:t>11/1/2017</a:t>
            </a:fld>
            <a:endParaRPr lang="en-US"/>
          </a:p>
        </p:txBody>
      </p:sp>
      <p:sp>
        <p:nvSpPr>
          <p:cNvPr id="4" name="Footer Placeholder 3"/>
          <p:cNvSpPr>
            <a:spLocks noGrp="1"/>
          </p:cNvSpPr>
          <p:nvPr>
            <p:ph type="ftr" sz="quarter" idx="11"/>
          </p:nvPr>
        </p:nvSpPr>
        <p:spPr/>
        <p:txBody>
          <a:bodyPr/>
          <a:lstStyle/>
          <a:p>
            <a:r>
              <a:rPr lang="en-US" smtClean="0"/>
              <a:t>The Hong Kong  Polytechnic University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414FA-CC68-40BC-854D-0932718EA6C8}" type="datetime1">
              <a:rPr lang="en-US" altLang="zh-CN" smtClean="0"/>
              <a:t>11/1/2017</a:t>
            </a:fld>
            <a:endParaRPr lang="en-US"/>
          </a:p>
        </p:txBody>
      </p:sp>
      <p:sp>
        <p:nvSpPr>
          <p:cNvPr id="3" name="Footer Placeholder 2"/>
          <p:cNvSpPr>
            <a:spLocks noGrp="1"/>
          </p:cNvSpPr>
          <p:nvPr>
            <p:ph type="ftr" sz="quarter" idx="11"/>
          </p:nvPr>
        </p:nvSpPr>
        <p:spPr/>
        <p:txBody>
          <a:bodyPr/>
          <a:lstStyle/>
          <a:p>
            <a:r>
              <a:rPr lang="en-US" smtClean="0"/>
              <a:t>The Hong Kong  Polytechnic University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ltLang="zh-CN"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ltLang="zh-CN"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p>
            <a:fld id="{90DEDACE-8C35-4079-B0B9-5070856A4DAF}" type="datetime1">
              <a:rPr lang="en-US" altLang="zh-CN" smtClean="0"/>
              <a:t>11/1/2017</a:t>
            </a:fld>
            <a:endParaRPr lang="en-US"/>
          </a:p>
        </p:txBody>
      </p:sp>
      <p:sp>
        <p:nvSpPr>
          <p:cNvPr id="6" name="Footer Placeholder 5"/>
          <p:cNvSpPr>
            <a:spLocks noGrp="1"/>
          </p:cNvSpPr>
          <p:nvPr>
            <p:ph type="ftr" sz="quarter" idx="11"/>
          </p:nvPr>
        </p:nvSpPr>
        <p:spPr/>
        <p:txBody>
          <a:bodyPr/>
          <a:lstStyle/>
          <a:p>
            <a:r>
              <a:rPr lang="en-US" smtClean="0"/>
              <a:t>The Hong Kong  Polytechnic University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ltLang="zh-CN"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ltLang="zh-CN" smtClean="0"/>
              <a:t>Click to edit Master text styles</a:t>
            </a:r>
          </a:p>
        </p:txBody>
      </p:sp>
      <p:sp>
        <p:nvSpPr>
          <p:cNvPr id="5" name="Date Placeholder 4"/>
          <p:cNvSpPr>
            <a:spLocks noGrp="1"/>
          </p:cNvSpPr>
          <p:nvPr>
            <p:ph type="dt" sz="half" idx="10"/>
          </p:nvPr>
        </p:nvSpPr>
        <p:spPr/>
        <p:txBody>
          <a:bodyPr/>
          <a:lstStyle/>
          <a:p>
            <a:fld id="{5FA9E3FB-7F54-492E-A2C7-3B98ED3F31FB}" type="datetime1">
              <a:rPr lang="en-US" altLang="zh-CN" smtClean="0"/>
              <a:t>11/1/2017</a:t>
            </a:fld>
            <a:endParaRPr lang="en-US"/>
          </a:p>
        </p:txBody>
      </p:sp>
      <p:sp>
        <p:nvSpPr>
          <p:cNvPr id="6" name="Footer Placeholder 5"/>
          <p:cNvSpPr>
            <a:spLocks noGrp="1"/>
          </p:cNvSpPr>
          <p:nvPr>
            <p:ph type="ftr" sz="quarter" idx="11"/>
          </p:nvPr>
        </p:nvSpPr>
        <p:spPr/>
        <p:txBody>
          <a:bodyPr/>
          <a:lstStyle/>
          <a:p>
            <a:r>
              <a:rPr lang="en-US" smtClean="0"/>
              <a:t>The Hong Kong  Polytechnic University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ltLang="zh-CN"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ltLang="zh-CN"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ltLang="zh-CN" smtClean="0"/>
              <a:t>Click to edit Master text styles</a:t>
            </a:r>
          </a:p>
          <a:p>
            <a:pPr lvl="1" eaLnBrk="1" latinLnBrk="0" hangingPunct="1"/>
            <a:r>
              <a:rPr kumimoji="0" lang="en-US" altLang="zh-CN" smtClean="0"/>
              <a:t>Second level</a:t>
            </a:r>
          </a:p>
          <a:p>
            <a:pPr lvl="2" eaLnBrk="1" latinLnBrk="0" hangingPunct="1"/>
            <a:r>
              <a:rPr kumimoji="0" lang="en-US" altLang="zh-CN" smtClean="0"/>
              <a:t>Third level</a:t>
            </a:r>
          </a:p>
          <a:p>
            <a:pPr lvl="3" eaLnBrk="1" latinLnBrk="0" hangingPunct="1"/>
            <a:r>
              <a:rPr kumimoji="0" lang="en-US" altLang="zh-CN" smtClean="0"/>
              <a:t>Fourth level</a:t>
            </a:r>
          </a:p>
          <a:p>
            <a:pPr lvl="4" eaLnBrk="1" latinLnBrk="0" hangingPunct="1"/>
            <a:r>
              <a:rPr kumimoji="0" lang="en-US" altLang="zh-CN"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B3C5CF-5565-4939-BC98-12B2ABB227D0}" type="datetime1">
              <a:rPr lang="en-US" altLang="zh-CN" smtClean="0"/>
              <a:t>11/1/2017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The Hong Kong  Polytechnic University</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jianshu.com/p/1ef7d055a3f9" TargetMode="External"/><Relationship Id="rId2" Type="http://schemas.openxmlformats.org/officeDocument/2006/relationships/hyperlink" Target="https://www.ubuntu.com/download/desktop" TargetMode="External"/><Relationship Id="rId1" Type="http://schemas.openxmlformats.org/officeDocument/2006/relationships/slideLayout" Target="../slideLayouts/slideLayout2.xml"/><Relationship Id="rId4" Type="http://schemas.openxmlformats.org/officeDocument/2006/relationships/hyperlink" Target="http://blog.csdn.net/zwyjg/article/details/16371349"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github.com/google/protobuf/releases/tag/v2.5.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Memory-mapped_fil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developer.nvidia.com/cuda-downloads"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github.com/bearpaw/Install-OpenC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www.continuum.io/downloads" TargetMode="Externa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github.com/BVLC/caffe/wiki/Model-Zo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609600" y="4572000"/>
            <a:ext cx="7854696" cy="914400"/>
          </a:xfrm>
        </p:spPr>
        <p:txBody>
          <a:bodyPr>
            <a:normAutofit fontScale="25000" lnSpcReduction="20000"/>
          </a:bodyPr>
          <a:lstStyle/>
          <a:p>
            <a:r>
              <a:rPr lang="en-US" altLang="en-US" sz="6400" dirty="0" err="1">
                <a:solidFill>
                  <a:schemeClr val="bg1"/>
                </a:solidFill>
                <a:latin typeface="Times New Roman" panose="02020603050405020304" pitchFamily="18" charset="0"/>
                <a:cs typeface="Times New Roman" panose="02020603050405020304" pitchFamily="18" charset="0"/>
              </a:rPr>
              <a:t>Yalong</a:t>
            </a:r>
            <a:r>
              <a:rPr lang="en-US" altLang="en-US" sz="6400" dirty="0">
                <a:solidFill>
                  <a:schemeClr val="bg1"/>
                </a:solidFill>
                <a:latin typeface="Times New Roman" panose="02020603050405020304" pitchFamily="18" charset="0"/>
                <a:cs typeface="Times New Roman" panose="02020603050405020304" pitchFamily="18" charset="0"/>
              </a:rPr>
              <a:t> </a:t>
            </a:r>
            <a:r>
              <a:rPr lang="en-US" altLang="en-US" sz="6400" dirty="0" smtClean="0">
                <a:solidFill>
                  <a:schemeClr val="bg1"/>
                </a:solidFill>
                <a:latin typeface="Times New Roman" panose="02020603050405020304" pitchFamily="18" charset="0"/>
                <a:cs typeface="Times New Roman" panose="02020603050405020304" pitchFamily="18" charset="0"/>
              </a:rPr>
              <a:t>Jiang</a:t>
            </a:r>
          </a:p>
          <a:p>
            <a:r>
              <a:rPr lang="en-US" altLang="zh-CN" sz="6400" dirty="0" smtClean="0">
                <a:solidFill>
                  <a:schemeClr val="bg1"/>
                </a:solidFill>
              </a:rPr>
              <a:t>Department </a:t>
            </a:r>
            <a:r>
              <a:rPr lang="en-US" altLang="zh-CN" sz="6400" dirty="0">
                <a:solidFill>
                  <a:schemeClr val="bg1"/>
                </a:solidFill>
              </a:rPr>
              <a:t>of Electronic and Information Engineering</a:t>
            </a:r>
            <a:endParaRPr lang="zh-CN" altLang="zh-CN" sz="6400" dirty="0">
              <a:solidFill>
                <a:schemeClr val="bg1"/>
              </a:solidFill>
            </a:endParaRPr>
          </a:p>
          <a:p>
            <a:r>
              <a:rPr lang="en-US" altLang="zh-CN" sz="6400" dirty="0">
                <a:solidFill>
                  <a:schemeClr val="bg1"/>
                </a:solidFill>
              </a:rPr>
              <a:t>the Hong Kong Polytechnic </a:t>
            </a:r>
            <a:r>
              <a:rPr lang="en-US" altLang="zh-CN" sz="6400" dirty="0" smtClean="0">
                <a:solidFill>
                  <a:schemeClr val="bg1"/>
                </a:solidFill>
              </a:rPr>
              <a:t>University</a:t>
            </a:r>
          </a:p>
          <a:p>
            <a:r>
              <a:rPr lang="en-US" altLang="zh-CN" sz="6400" dirty="0" smtClean="0">
                <a:solidFill>
                  <a:schemeClr val="bg1"/>
                </a:solidFill>
              </a:rPr>
              <a:t>yalong.jiang@connect.polyu.hk</a:t>
            </a:r>
            <a:endParaRPr lang="en-US" altLang="en-US" sz="6400" dirty="0">
              <a:solidFill>
                <a:schemeClr val="bg1"/>
              </a:solidFill>
              <a:latin typeface="Times New Roman" panose="02020603050405020304" pitchFamily="18" charset="0"/>
              <a:cs typeface="Times New Roman" panose="02020603050405020304" pitchFamily="18" charset="0"/>
            </a:endParaRPr>
          </a:p>
          <a:p>
            <a:endParaRPr lang="zh-CN" altLang="en-US" dirty="0">
              <a:solidFill>
                <a:schemeClr val="bg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533400" y="2667000"/>
            <a:ext cx="7851648" cy="914400"/>
          </a:xfrm>
        </p:spPr>
        <p:txBody>
          <a:bodyPr>
            <a:normAutofit/>
          </a:bodyPr>
          <a:lstStyle/>
          <a:p>
            <a:r>
              <a:rPr lang="en-US" altLang="zh-CN" sz="3200" dirty="0" smtClean="0"/>
              <a:t>An Introduction to Deep Learning</a:t>
            </a:r>
            <a:endParaRPr lang="zh-CN" alt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a:t>
            </a:r>
            <a:r>
              <a:rPr lang="en-US" altLang="zh-CN" dirty="0" err="1" smtClean="0"/>
              <a:t>caffe</a:t>
            </a:r>
            <a:endParaRPr lang="en-US" altLang="zh-CN" dirty="0" smtClean="0"/>
          </a:p>
          <a:p>
            <a:r>
              <a:rPr lang="en-US" altLang="zh-CN" sz="2400" dirty="0" smtClean="0"/>
              <a:t>1. Installation of Ubuntu</a:t>
            </a:r>
          </a:p>
          <a:p>
            <a:r>
              <a:rPr lang="en-US" altLang="zh-CN" sz="2400" dirty="0" smtClean="0"/>
              <a:t>2. NVIDIA Driver</a:t>
            </a:r>
          </a:p>
          <a:p>
            <a:r>
              <a:rPr lang="en-US" altLang="zh-CN" sz="2400" dirty="0" smtClean="0"/>
              <a:t>3. (Optional) </a:t>
            </a:r>
            <a:r>
              <a:rPr lang="en-US" altLang="zh-CN" sz="2400" dirty="0" err="1" smtClean="0"/>
              <a:t>Matlab</a:t>
            </a:r>
            <a:endParaRPr lang="en-US" altLang="zh-CN" sz="2400" dirty="0" smtClean="0"/>
          </a:p>
          <a:p>
            <a:r>
              <a:rPr lang="en-US" altLang="zh-CN" sz="2400" dirty="0" smtClean="0"/>
              <a:t>4. Basic libraries</a:t>
            </a:r>
          </a:p>
          <a:p>
            <a:r>
              <a:rPr lang="en-US" altLang="zh-CN" sz="2400" dirty="0" smtClean="0"/>
              <a:t>5. GCC compiler</a:t>
            </a:r>
          </a:p>
          <a:p>
            <a:r>
              <a:rPr lang="en-US" altLang="zh-CN" sz="2400" dirty="0" smtClean="0"/>
              <a:t>6. CUDA &amp; CUDNN</a:t>
            </a:r>
          </a:p>
          <a:p>
            <a:r>
              <a:rPr lang="en-US" altLang="zh-CN" sz="2400" dirty="0" smtClean="0"/>
              <a:t>7. Intel MKL</a:t>
            </a:r>
          </a:p>
          <a:p>
            <a:r>
              <a:rPr lang="en-US" altLang="zh-CN" sz="2400" dirty="0" smtClean="0"/>
              <a:t>8. </a:t>
            </a:r>
            <a:r>
              <a:rPr lang="en-US" altLang="zh-CN" sz="2400" dirty="0" err="1" smtClean="0"/>
              <a:t>OpenCV</a:t>
            </a:r>
            <a:endParaRPr lang="en-US" altLang="zh-CN" sz="2400" dirty="0" smtClean="0"/>
          </a:p>
          <a:p>
            <a:r>
              <a:rPr lang="en-US" altLang="zh-CN" sz="2400" dirty="0" smtClean="0"/>
              <a:t>9. Anaconda (Python)</a:t>
            </a:r>
            <a:endParaRPr lang="en-US" altLang="zh-CN" sz="2400" dirty="0" smtClean="0"/>
          </a:p>
          <a:p>
            <a:endParaRPr lang="en-US" altLang="zh-CN" sz="2400" b="1" i="1" dirty="0">
              <a:solidFill>
                <a:srgbClr val="FF0000"/>
              </a:solidFill>
            </a:endParaRPr>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110100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1. Installation of Ubuntu</a:t>
            </a:r>
          </a:p>
          <a:p>
            <a:r>
              <a:rPr lang="en-US" altLang="zh-CN" sz="2400" b="1" i="1" dirty="0">
                <a:solidFill>
                  <a:srgbClr val="FF0000"/>
                </a:solidFill>
                <a:hlinkClick r:id="rId2"/>
              </a:rPr>
              <a:t>https://</a:t>
            </a:r>
            <a:r>
              <a:rPr lang="en-US" altLang="zh-CN" sz="2400" b="1" i="1" dirty="0" smtClean="0">
                <a:solidFill>
                  <a:srgbClr val="FF0000"/>
                </a:solidFill>
                <a:hlinkClick r:id="rId2"/>
              </a:rPr>
              <a:t>www.ubuntu.com/download/desktop</a:t>
            </a:r>
            <a:endParaRPr lang="en-US" altLang="zh-CN" sz="2400" b="1" i="1" dirty="0">
              <a:solidFill>
                <a:srgbClr val="FF0000"/>
              </a:solidFill>
            </a:endParaRPr>
          </a:p>
          <a:p>
            <a:r>
              <a:rPr lang="en-US" altLang="zh-CN" sz="2400" dirty="0" smtClean="0"/>
              <a:t>Dual system (Together with Windows):</a:t>
            </a:r>
          </a:p>
          <a:p>
            <a:r>
              <a:rPr lang="en-US" altLang="zh-CN" sz="2400" b="1" i="1" dirty="0">
                <a:solidFill>
                  <a:srgbClr val="FF0000"/>
                </a:solidFill>
                <a:hlinkClick r:id="rId3"/>
              </a:rPr>
              <a:t>http://</a:t>
            </a:r>
            <a:r>
              <a:rPr lang="en-US" altLang="zh-CN" sz="2400" b="1" i="1" dirty="0" smtClean="0">
                <a:solidFill>
                  <a:srgbClr val="FF0000"/>
                </a:solidFill>
                <a:hlinkClick r:id="rId3"/>
              </a:rPr>
              <a:t>www.jianshu.com/p/1ef7d055a3f9</a:t>
            </a:r>
            <a:endParaRPr lang="en-US" altLang="zh-CN" sz="2400" b="1" i="1" dirty="0" smtClean="0">
              <a:solidFill>
                <a:srgbClr val="FF0000"/>
              </a:solidFill>
            </a:endParaRPr>
          </a:p>
          <a:p>
            <a:r>
              <a:rPr lang="en-US" altLang="zh-CN" sz="2400" b="1" i="1" dirty="0">
                <a:solidFill>
                  <a:srgbClr val="FF0000"/>
                </a:solidFill>
                <a:hlinkClick r:id="rId4"/>
              </a:rPr>
              <a:t>http://</a:t>
            </a:r>
            <a:r>
              <a:rPr lang="en-US" altLang="zh-CN" sz="2400" b="1" i="1" dirty="0" smtClean="0">
                <a:solidFill>
                  <a:srgbClr val="FF0000"/>
                </a:solidFill>
                <a:hlinkClick r:id="rId4"/>
              </a:rPr>
              <a:t>blog.csdn.net/zwyjg/article/details/16371349</a:t>
            </a:r>
            <a:endParaRPr lang="en-US" altLang="zh-CN" sz="2400" b="1" i="1" dirty="0" smtClean="0">
              <a:solidFill>
                <a:srgbClr val="FF0000"/>
              </a:solidFill>
            </a:endParaRPr>
          </a:p>
          <a:p>
            <a:endParaRPr lang="en-US" altLang="zh-CN" sz="2400" b="1" i="1" dirty="0" smtClean="0">
              <a:solidFill>
                <a:srgbClr val="FF0000"/>
              </a:solidFill>
            </a:endParaRPr>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554846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2. NVIDIA Driver</a:t>
            </a:r>
            <a:endParaRPr lang="en-US" altLang="zh-CN" sz="2400" dirty="0" smtClean="0"/>
          </a:p>
          <a:p>
            <a:r>
              <a:rPr lang="en-US" altLang="zh-CN" sz="2400" dirty="0" smtClean="0"/>
              <a:t>Install with commands</a:t>
            </a:r>
            <a:endParaRPr lang="en-US" altLang="zh-CN" sz="2400" dirty="0" smtClean="0"/>
          </a:p>
          <a:p>
            <a:endParaRPr lang="en-US" altLang="zh-CN" sz="2400" b="1" i="1" dirty="0">
              <a:solidFill>
                <a:srgbClr val="FF0000"/>
              </a:solidFill>
            </a:endParaRPr>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932" y="2895600"/>
            <a:ext cx="468846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0698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a:t>
            </a:r>
            <a:r>
              <a:rPr lang="en-US" altLang="zh-CN" dirty="0" err="1" smtClean="0"/>
              <a:t>Matlab</a:t>
            </a:r>
            <a:r>
              <a:rPr lang="en-US" altLang="zh-CN" dirty="0" smtClean="0"/>
              <a:t> (Optional)</a:t>
            </a:r>
            <a:endParaRPr lang="en-US" altLang="zh-CN" sz="2400" dirty="0" smtClean="0"/>
          </a:p>
          <a:p>
            <a:r>
              <a:rPr lang="en-US" altLang="zh-CN" sz="2400" dirty="0" smtClean="0"/>
              <a:t>Pre-install of java</a:t>
            </a:r>
          </a:p>
          <a:p>
            <a:r>
              <a:rPr lang="en-US" altLang="zh-CN" sz="2400" dirty="0" smtClean="0"/>
              <a:t>Acquire </a:t>
            </a:r>
            <a:r>
              <a:rPr lang="en-US" altLang="zh-CN" sz="2400" dirty="0" err="1" smtClean="0"/>
              <a:t>licence</a:t>
            </a:r>
            <a:endParaRPr lang="en-US" altLang="zh-CN" sz="2400" dirty="0"/>
          </a:p>
          <a:p>
            <a:r>
              <a:rPr lang="en-US" altLang="zh-CN" sz="2400" dirty="0" smtClean="0"/>
              <a:t>Run </a:t>
            </a:r>
            <a:r>
              <a:rPr lang="en-US" altLang="zh-CN" sz="2400" dirty="0" err="1" smtClean="0"/>
              <a:t>matlab</a:t>
            </a:r>
            <a:r>
              <a:rPr lang="en-US" altLang="zh-CN" sz="2400" dirty="0" smtClean="0"/>
              <a:t>:</a:t>
            </a:r>
          </a:p>
          <a:p>
            <a:r>
              <a:rPr lang="en-US" altLang="zh-CN" sz="2400" dirty="0" smtClean="0"/>
              <a:t>cd /</a:t>
            </a:r>
            <a:r>
              <a:rPr lang="en-US" altLang="zh-CN" sz="2400" dirty="0" err="1" smtClean="0"/>
              <a:t>usr</a:t>
            </a:r>
            <a:r>
              <a:rPr lang="en-US" altLang="zh-CN" sz="2400" dirty="0" smtClean="0"/>
              <a:t>/lib/</a:t>
            </a:r>
            <a:r>
              <a:rPr lang="en-US" altLang="zh-CN" sz="2400" dirty="0" err="1" smtClean="0"/>
              <a:t>jvm</a:t>
            </a:r>
            <a:endParaRPr lang="en-US" altLang="zh-CN" sz="2400" dirty="0" smtClean="0"/>
          </a:p>
          <a:p>
            <a:r>
              <a:rPr lang="en-US" altLang="zh-CN" sz="2400" dirty="0" err="1" smtClean="0"/>
              <a:t>sudo</a:t>
            </a:r>
            <a:r>
              <a:rPr lang="en-US" altLang="zh-CN" sz="2400" dirty="0" smtClean="0"/>
              <a:t> </a:t>
            </a:r>
            <a:r>
              <a:rPr lang="en-US" altLang="zh-CN" sz="2400" dirty="0" err="1" smtClean="0"/>
              <a:t>sh</a:t>
            </a:r>
            <a:r>
              <a:rPr lang="en-US" altLang="zh-CN" sz="2400" dirty="0" smtClean="0"/>
              <a:t> /path/to/MATLAB/</a:t>
            </a:r>
            <a:r>
              <a:rPr lang="en-US" altLang="zh-CN" sz="2400" b="1" dirty="0" smtClean="0"/>
              <a:t>R2015b</a:t>
            </a:r>
            <a:r>
              <a:rPr lang="en-US" altLang="zh-CN" sz="2400" dirty="0" smtClean="0"/>
              <a:t>/bin/</a:t>
            </a:r>
            <a:r>
              <a:rPr lang="en-US" altLang="zh-CN" sz="2400" dirty="0" err="1" smtClean="0"/>
              <a:t>matlab</a:t>
            </a:r>
            <a:endParaRPr lang="en-US" altLang="zh-CN" sz="2400" dirty="0"/>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438842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Basic Libraries</a:t>
            </a:r>
            <a:endParaRPr lang="en-US" altLang="zh-CN" sz="2400" dirty="0" smtClean="0"/>
          </a:p>
          <a:p>
            <a:r>
              <a:rPr lang="en-US" altLang="zh-CN" sz="2400" dirty="0" smtClean="0"/>
              <a:t>build-essential </a:t>
            </a:r>
            <a:r>
              <a:rPr lang="en-US" altLang="zh-CN" sz="2400" dirty="0" err="1" smtClean="0"/>
              <a:t>libprotobuf-dev</a:t>
            </a:r>
            <a:r>
              <a:rPr lang="en-US" altLang="zh-CN" sz="2400" dirty="0" smtClean="0"/>
              <a:t> </a:t>
            </a:r>
            <a:r>
              <a:rPr lang="en-US" altLang="zh-CN" sz="2400" dirty="0" err="1"/>
              <a:t>libleveldb-dev</a:t>
            </a:r>
            <a:r>
              <a:rPr lang="en-US" altLang="zh-CN" sz="2400" dirty="0"/>
              <a:t> </a:t>
            </a:r>
            <a:r>
              <a:rPr lang="en-US" altLang="zh-CN" sz="2400" dirty="0" err="1"/>
              <a:t>libsnappy-dev</a:t>
            </a:r>
            <a:r>
              <a:rPr lang="en-US" altLang="zh-CN" sz="2400" dirty="0"/>
              <a:t> </a:t>
            </a:r>
            <a:r>
              <a:rPr lang="en-US" altLang="zh-CN" sz="2400" dirty="0" err="1"/>
              <a:t>libopencv-dev</a:t>
            </a:r>
            <a:r>
              <a:rPr lang="en-US" altLang="zh-CN" sz="2400" dirty="0"/>
              <a:t> </a:t>
            </a:r>
            <a:r>
              <a:rPr lang="en-US" altLang="zh-CN" sz="2400" dirty="0" err="1"/>
              <a:t>libboost</a:t>
            </a:r>
            <a:r>
              <a:rPr lang="en-US" altLang="zh-CN" sz="2400" dirty="0"/>
              <a:t>-all-</a:t>
            </a:r>
            <a:r>
              <a:rPr lang="en-US" altLang="zh-CN" sz="2400" dirty="0" err="1"/>
              <a:t>dev</a:t>
            </a:r>
            <a:r>
              <a:rPr lang="en-US" altLang="zh-CN" sz="2400" dirty="0"/>
              <a:t> libhdf5-serial-dev </a:t>
            </a:r>
            <a:r>
              <a:rPr lang="en-US" altLang="zh-CN" sz="2400" dirty="0" err="1"/>
              <a:t>libgflags-dev</a:t>
            </a:r>
            <a:r>
              <a:rPr lang="en-US" altLang="zh-CN" sz="2400" dirty="0"/>
              <a:t> </a:t>
            </a:r>
            <a:r>
              <a:rPr lang="en-US" altLang="zh-CN" sz="2400" dirty="0" err="1"/>
              <a:t>libgoogle-glog-dev</a:t>
            </a:r>
            <a:r>
              <a:rPr lang="en-US" altLang="zh-CN" sz="2400" dirty="0"/>
              <a:t> </a:t>
            </a:r>
            <a:r>
              <a:rPr lang="en-US" altLang="zh-CN" sz="2400" dirty="0" err="1"/>
              <a:t>liblmdb-dev</a:t>
            </a:r>
            <a:r>
              <a:rPr lang="en-US" altLang="zh-CN" sz="2400" dirty="0"/>
              <a:t> </a:t>
            </a:r>
            <a:r>
              <a:rPr lang="en-US" altLang="zh-CN" sz="2400" dirty="0" err="1" smtClean="0"/>
              <a:t>protobuf</a:t>
            </a:r>
            <a:r>
              <a:rPr lang="en-US" altLang="zh-CN" sz="2400" dirty="0" smtClean="0"/>
              <a:t>-compiler</a:t>
            </a:r>
          </a:p>
          <a:p>
            <a:r>
              <a:rPr lang="en-US" altLang="zh-CN" sz="2400" dirty="0" smtClean="0"/>
              <a:t>Usage of </a:t>
            </a:r>
            <a:r>
              <a:rPr lang="en-US" altLang="zh-CN" sz="2400" dirty="0" err="1" smtClean="0"/>
              <a:t>protobuf</a:t>
            </a:r>
            <a:r>
              <a:rPr lang="en-US" altLang="zh-CN" sz="2400" dirty="0" smtClean="0"/>
              <a:t>:</a:t>
            </a:r>
          </a:p>
          <a:p>
            <a:r>
              <a:rPr lang="en-US" altLang="zh-CN" sz="2400" dirty="0" smtClean="0"/>
              <a:t>Defines the organization of data:</a:t>
            </a:r>
            <a:endParaRPr lang="en-US" altLang="zh-CN" sz="2400" dirty="0"/>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064294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600200"/>
            <a:ext cx="1981200" cy="4634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2505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lnSpcReduction="10000"/>
          </a:bodyPr>
          <a:lstStyle/>
          <a:p>
            <a:r>
              <a:rPr lang="en-US" altLang="zh-CN" sz="2400" dirty="0" smtClean="0"/>
              <a:t>Problems with </a:t>
            </a:r>
            <a:r>
              <a:rPr lang="en-US" altLang="zh-CN" sz="2400" dirty="0" err="1" smtClean="0"/>
              <a:t>protobuf</a:t>
            </a:r>
            <a:r>
              <a:rPr lang="en-US" altLang="zh-CN" sz="2400" dirty="0" smtClean="0"/>
              <a:t>:</a:t>
            </a:r>
          </a:p>
          <a:p>
            <a:r>
              <a:rPr lang="en-US" altLang="zh-CN" sz="2400" dirty="0" smtClean="0"/>
              <a:t>Common ways of installing </a:t>
            </a:r>
            <a:r>
              <a:rPr lang="en-US" altLang="zh-CN" sz="2400" dirty="0" err="1" smtClean="0"/>
              <a:t>protobuf</a:t>
            </a:r>
            <a:r>
              <a:rPr lang="en-US" altLang="zh-CN" sz="2400" dirty="0" smtClean="0"/>
              <a:t> is through:</a:t>
            </a:r>
          </a:p>
          <a:p>
            <a:r>
              <a:rPr lang="en-US" altLang="zh-CN" sz="2400" dirty="0" err="1" smtClean="0"/>
              <a:t>sudo</a:t>
            </a:r>
            <a:r>
              <a:rPr lang="en-US" altLang="zh-CN" sz="2400" dirty="0" smtClean="0"/>
              <a:t> </a:t>
            </a:r>
            <a:r>
              <a:rPr lang="en-US" altLang="zh-CN" sz="2400" dirty="0"/>
              <a:t>apt-get install </a:t>
            </a:r>
            <a:r>
              <a:rPr lang="en-US" altLang="zh-CN" sz="2400" dirty="0" smtClean="0"/>
              <a:t>python-</a:t>
            </a:r>
            <a:r>
              <a:rPr lang="en-US" altLang="zh-CN" sz="2400" dirty="0" err="1" smtClean="0"/>
              <a:t>protobuf</a:t>
            </a:r>
            <a:endParaRPr lang="en-US" altLang="zh-CN" sz="2400" dirty="0" smtClean="0"/>
          </a:p>
          <a:p>
            <a:pPr algn="just"/>
            <a:r>
              <a:rPr lang="en-US" altLang="zh-CN" sz="2400" dirty="0" smtClean="0"/>
              <a:t>However, the newest version is not compatible with current software platforms.</a:t>
            </a:r>
          </a:p>
          <a:p>
            <a:pPr algn="just"/>
            <a:r>
              <a:rPr lang="en-US" altLang="zh-CN" sz="2400" dirty="0" smtClean="0"/>
              <a:t>Solution:</a:t>
            </a:r>
          </a:p>
          <a:p>
            <a:pPr algn="just"/>
            <a:r>
              <a:rPr lang="en-US" altLang="zh-CN" sz="2400" dirty="0" smtClean="0"/>
              <a:t>Download version 2.5.0: </a:t>
            </a:r>
            <a:r>
              <a:rPr lang="en-US" altLang="zh-CN" sz="2400" dirty="0" smtClean="0">
                <a:hlinkClick r:id="rId2"/>
              </a:rPr>
              <a:t>https://github.com/google/protobuf/releases/tag/v2.5.0</a:t>
            </a:r>
            <a:endParaRPr lang="en-US" altLang="zh-CN" sz="2400" dirty="0" smtClean="0"/>
          </a:p>
          <a:p>
            <a:pPr algn="just"/>
            <a:r>
              <a:rPr lang="en-US" altLang="zh-CN" sz="2400" dirty="0" smtClean="0"/>
              <a:t>Install</a:t>
            </a:r>
          </a:p>
          <a:p>
            <a:pPr algn="just"/>
            <a:r>
              <a:rPr lang="en-US" altLang="zh-CN" sz="2400" dirty="0" smtClean="0"/>
              <a:t>Check with</a:t>
            </a:r>
          </a:p>
          <a:p>
            <a:pPr algn="just"/>
            <a:r>
              <a:rPr lang="en-US" altLang="zh-CN" sz="2400" dirty="0" err="1"/>
              <a:t>p</a:t>
            </a:r>
            <a:r>
              <a:rPr lang="en-US" altLang="zh-CN" sz="2400" dirty="0" err="1" smtClean="0"/>
              <a:t>rotoc</a:t>
            </a:r>
            <a:r>
              <a:rPr lang="en-US" altLang="zh-CN" sz="2400" dirty="0" smtClean="0"/>
              <a:t> --version</a:t>
            </a:r>
            <a:endParaRPr lang="en-US" altLang="zh-CN" sz="2400"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057787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sz="2400" dirty="0" smtClean="0"/>
              <a:t>Usage of </a:t>
            </a:r>
            <a:r>
              <a:rPr lang="en-US" altLang="zh-CN" sz="2400" dirty="0" err="1" smtClean="0"/>
              <a:t>lmdb</a:t>
            </a:r>
            <a:r>
              <a:rPr lang="en-US" altLang="zh-CN" sz="2400" dirty="0" smtClean="0"/>
              <a:t> and hdf5:</a:t>
            </a:r>
            <a:endParaRPr lang="en-US" altLang="zh-CN" sz="2400" dirty="0" smtClean="0"/>
          </a:p>
          <a:p>
            <a:r>
              <a:rPr lang="en-US" altLang="zh-CN" sz="2400" dirty="0" smtClean="0"/>
              <a:t>1. Reasons </a:t>
            </a:r>
            <a:r>
              <a:rPr lang="en-US" altLang="zh-CN" sz="2400" dirty="0"/>
              <a:t>to use HDF5:</a:t>
            </a:r>
          </a:p>
          <a:p>
            <a:r>
              <a:rPr lang="en-US" altLang="zh-CN" sz="2400" dirty="0"/>
              <a:t>Simple format to read/write.</a:t>
            </a:r>
          </a:p>
          <a:p>
            <a:r>
              <a:rPr lang="en-US" altLang="zh-CN" sz="2400" dirty="0" smtClean="0"/>
              <a:t>2. Reasons </a:t>
            </a:r>
            <a:r>
              <a:rPr lang="en-US" altLang="zh-CN" sz="2400" dirty="0"/>
              <a:t>to use LMDB:</a:t>
            </a:r>
          </a:p>
          <a:p>
            <a:r>
              <a:rPr lang="en-US" altLang="zh-CN" sz="2400" dirty="0"/>
              <a:t>LMDB uses </a:t>
            </a:r>
            <a:r>
              <a:rPr lang="en-US" altLang="zh-CN" sz="2400" dirty="0">
                <a:hlinkClick r:id="rId2"/>
              </a:rPr>
              <a:t>memory-mapped files</a:t>
            </a:r>
            <a:r>
              <a:rPr lang="en-US" altLang="zh-CN" sz="2400" dirty="0"/>
              <a:t>, giving much better I/O performance.</a:t>
            </a:r>
          </a:p>
          <a:p>
            <a:r>
              <a:rPr lang="en-US" altLang="zh-CN" sz="2400" dirty="0"/>
              <a:t>Works well with really large datasets. </a:t>
            </a:r>
            <a:endParaRPr lang="en-US" altLang="zh-CN" sz="2400" dirty="0" smtClean="0"/>
          </a:p>
          <a:p>
            <a:r>
              <a:rPr lang="en-US" altLang="zh-CN" sz="2400" dirty="0"/>
              <a:t>You can easily split your data into several HDF5 files though (just put several paths to </a:t>
            </a:r>
            <a:r>
              <a:rPr lang="en-US" altLang="zh-CN" sz="2400" dirty="0"/>
              <a:t>h5</a:t>
            </a:r>
            <a:r>
              <a:rPr lang="en-US" altLang="zh-CN" sz="2400" dirty="0"/>
              <a:t> files in your text file).</a:t>
            </a:r>
            <a:endParaRPr lang="zh-CN" alt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719681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GCC Compiler</a:t>
            </a:r>
            <a:endParaRPr lang="en-US" altLang="zh-CN" sz="2400" dirty="0" smtClean="0"/>
          </a:p>
          <a:p>
            <a:r>
              <a:rPr lang="en-US" altLang="zh-CN" sz="2400" dirty="0" smtClean="0"/>
              <a:t>For Ubuntu 16.04, it is better to upgrade </a:t>
            </a:r>
            <a:r>
              <a:rPr lang="en-US" altLang="zh-CN" sz="2400" dirty="0" err="1" smtClean="0"/>
              <a:t>gcc</a:t>
            </a:r>
            <a:r>
              <a:rPr lang="en-US" altLang="zh-CN" sz="2400" dirty="0" smtClean="0"/>
              <a:t> to 5+ version.</a:t>
            </a:r>
          </a:p>
          <a:p>
            <a:endParaRPr lang="en-US" altLang="zh-CN" sz="2400" dirty="0" smtClean="0"/>
          </a:p>
          <a:p>
            <a:endParaRPr lang="en-US" altLang="zh-CN" sz="2400" b="1" i="1" dirty="0">
              <a:solidFill>
                <a:srgbClr val="FF0000"/>
              </a:solidFill>
            </a:endParaRPr>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0620" y="2940587"/>
            <a:ext cx="6302757" cy="125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620" y="4343400"/>
            <a:ext cx="4675380" cy="118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1075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CUDA</a:t>
            </a:r>
            <a:endParaRPr lang="en-US" altLang="zh-CN" sz="2400" dirty="0" smtClean="0"/>
          </a:p>
          <a:p>
            <a:r>
              <a:rPr lang="en-US" altLang="zh-CN" sz="2400" dirty="0" smtClean="0"/>
              <a:t>1. Shutdown </a:t>
            </a:r>
            <a:r>
              <a:rPr lang="en-US" altLang="zh-CN" sz="2400" dirty="0" err="1" smtClean="0"/>
              <a:t>lightdm</a:t>
            </a:r>
            <a:r>
              <a:rPr lang="en-US" altLang="zh-CN" sz="2400" dirty="0" smtClean="0"/>
              <a:t>: </a:t>
            </a:r>
            <a:r>
              <a:rPr lang="en-US" altLang="zh-CN" sz="2400" dirty="0" err="1" smtClean="0"/>
              <a:t>sudo</a:t>
            </a:r>
            <a:r>
              <a:rPr lang="en-US" altLang="zh-CN" sz="2400" dirty="0" smtClean="0"/>
              <a:t> service </a:t>
            </a:r>
            <a:r>
              <a:rPr lang="en-US" altLang="zh-CN" sz="2400" dirty="0" err="1" smtClean="0"/>
              <a:t>lightdm</a:t>
            </a:r>
            <a:r>
              <a:rPr lang="en-US" altLang="zh-CN" sz="2400" dirty="0" smtClean="0"/>
              <a:t> stop</a:t>
            </a:r>
          </a:p>
          <a:p>
            <a:r>
              <a:rPr lang="en-US" altLang="zh-CN" sz="2400" dirty="0" smtClean="0"/>
              <a:t>2. Down packages (.deb is better than .run):</a:t>
            </a:r>
          </a:p>
          <a:p>
            <a:r>
              <a:rPr lang="en-US" altLang="zh-CN" sz="2400" dirty="0">
                <a:hlinkClick r:id="rId2"/>
              </a:rPr>
              <a:t>https://</a:t>
            </a:r>
            <a:r>
              <a:rPr lang="en-US" altLang="zh-CN" sz="2400" dirty="0" smtClean="0">
                <a:hlinkClick r:id="rId2"/>
              </a:rPr>
              <a:t>developer.nvidia.com/cuda-downloads</a:t>
            </a:r>
            <a:endParaRPr lang="en-US" altLang="zh-CN" sz="2400" dirty="0" smtClean="0"/>
          </a:p>
          <a:p>
            <a:endParaRPr lang="en-US" altLang="zh-CN" sz="2400" dirty="0" smtClean="0"/>
          </a:p>
          <a:p>
            <a:endParaRPr lang="en-US" altLang="zh-CN" sz="2400" b="1" i="1" dirty="0">
              <a:solidFill>
                <a:srgbClr val="FF0000"/>
              </a:solidFill>
            </a:endParaRPr>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810000"/>
            <a:ext cx="6756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458677"/>
            <a:ext cx="2895600" cy="2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876800"/>
            <a:ext cx="1219201" cy="25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332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Catalogue</a:t>
            </a:r>
            <a:endParaRPr lang="zh-CN" altLang="en-US" dirty="0"/>
          </a:p>
        </p:txBody>
      </p:sp>
      <p:sp>
        <p:nvSpPr>
          <p:cNvPr id="3" name="Content Placeholder 2"/>
          <p:cNvSpPr>
            <a:spLocks noGrp="1"/>
          </p:cNvSpPr>
          <p:nvPr>
            <p:ph idx="1"/>
          </p:nvPr>
        </p:nvSpPr>
        <p:spPr>
          <a:xfrm>
            <a:off x="457200" y="1752600"/>
            <a:ext cx="8229600" cy="4495800"/>
          </a:xfrm>
        </p:spPr>
        <p:txBody>
          <a:bodyPr>
            <a:normAutofit/>
          </a:bodyPr>
          <a:lstStyle/>
          <a:p>
            <a:pPr algn="just"/>
            <a:r>
              <a:rPr lang="en-US" altLang="zh-CN" sz="2400" dirty="0" smtClean="0"/>
              <a:t>Introduction</a:t>
            </a:r>
          </a:p>
          <a:p>
            <a:pPr algn="just"/>
            <a:r>
              <a:rPr lang="en-US" altLang="zh-CN" sz="2400" dirty="0" smtClean="0"/>
              <a:t>Basic Tools</a:t>
            </a:r>
          </a:p>
          <a:p>
            <a:pPr algn="just"/>
            <a:r>
              <a:rPr lang="en-US" altLang="zh-CN" sz="2400" dirty="0" smtClean="0"/>
              <a:t>Software platform-Based on HPC GPU Cluster</a:t>
            </a:r>
          </a:p>
          <a:p>
            <a:pPr algn="just"/>
            <a:r>
              <a:rPr lang="en-US" altLang="zh-CN" sz="2400" dirty="0" smtClean="0"/>
              <a:t>Parallel Operations (MPI)</a:t>
            </a:r>
          </a:p>
          <a:p>
            <a:pPr algn="just"/>
            <a:r>
              <a:rPr lang="en-US" altLang="zh-CN" sz="2400" dirty="0" smtClean="0"/>
              <a:t>Example</a:t>
            </a:r>
          </a:p>
          <a:p>
            <a:pPr algn="just"/>
            <a:endParaRPr lang="en-US" altLang="zh-CN" sz="2400" dirty="0" smtClean="0"/>
          </a:p>
          <a:p>
            <a:pPr algn="just"/>
            <a:endParaRPr lang="en-US" altLang="zh-CN" sz="2400" dirty="0"/>
          </a:p>
          <a:p>
            <a:pPr algn="just"/>
            <a:endParaRPr lang="en-US" altLang="zh-CN" sz="2400" dirty="0"/>
          </a:p>
          <a:p>
            <a:pPr algn="just"/>
            <a:endParaRPr lang="en-US" altLang="zh-CN" sz="2400" dirty="0" smtClean="0"/>
          </a:p>
          <a:p>
            <a:pPr marL="0" indent="0" algn="just">
              <a:buNone/>
            </a:pPr>
            <a:endParaRPr lang="en-US" altLang="zh-CN" sz="2400" dirty="0"/>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170928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CUDNN:</a:t>
            </a:r>
            <a:endParaRPr lang="en-US" altLang="zh-CN" sz="2400" dirty="0" smtClean="0"/>
          </a:p>
          <a:p>
            <a:r>
              <a:rPr lang="en-US" altLang="zh-CN" sz="2400" dirty="0" smtClean="0"/>
              <a:t>Acceleration of the computation of convolutional and pooling layers.</a:t>
            </a:r>
          </a:p>
          <a:p>
            <a:endParaRPr lang="en-US" altLang="zh-CN" sz="2400" dirty="0" smtClean="0"/>
          </a:p>
          <a:p>
            <a:endParaRPr lang="en-US" altLang="zh-CN" sz="2400" b="1" i="1" dirty="0">
              <a:solidFill>
                <a:srgbClr val="FF0000"/>
              </a:solidFill>
            </a:endParaRPr>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9792" y="3200400"/>
            <a:ext cx="4638971"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2207" y="4572000"/>
            <a:ext cx="522299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8185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sz="2400" dirty="0" smtClean="0"/>
              <a:t>Setting environment varia</a:t>
            </a:r>
            <a:r>
              <a:rPr lang="en-US" altLang="zh-CN" sz="2400" dirty="0" smtClean="0"/>
              <a:t>bles:</a:t>
            </a:r>
          </a:p>
          <a:p>
            <a:endParaRPr lang="en-US" altLang="zh-CN" sz="2400" dirty="0"/>
          </a:p>
          <a:p>
            <a:endParaRPr lang="en-US" altLang="zh-CN" sz="2400" dirty="0" smtClean="0"/>
          </a:p>
          <a:p>
            <a:endParaRPr lang="en-US" altLang="zh-CN" sz="2400" dirty="0"/>
          </a:p>
          <a:p>
            <a:endParaRPr lang="en-US" altLang="zh-CN" sz="2400" dirty="0" smtClean="0"/>
          </a:p>
          <a:p>
            <a:endParaRPr lang="en-US" altLang="zh-CN" sz="2400" dirty="0"/>
          </a:p>
          <a:p>
            <a:endParaRPr lang="en-US" altLang="zh-CN" sz="2400" dirty="0" smtClean="0"/>
          </a:p>
          <a:p>
            <a:r>
              <a:rPr lang="en-US" altLang="zh-CN" sz="2400" dirty="0" smtClean="0"/>
              <a:t>Install CUDA Sample:</a:t>
            </a:r>
          </a:p>
          <a:p>
            <a:endParaRPr lang="en-US" altLang="zh-CN" sz="2400" dirty="0" smtClean="0"/>
          </a:p>
          <a:p>
            <a:endParaRPr lang="en-US" altLang="zh-CN" sz="2400" dirty="0" smtClean="0"/>
          </a:p>
          <a:p>
            <a:endParaRPr lang="en-US" altLang="zh-CN" sz="2400" dirty="0" smtClean="0"/>
          </a:p>
          <a:p>
            <a:endParaRPr lang="en-US" altLang="zh-CN" sz="2400" b="1" i="1" dirty="0">
              <a:solidFill>
                <a:srgbClr val="FF0000"/>
              </a:solidFill>
            </a:endParaRPr>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0"/>
            <a:ext cx="352044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1" y="3100234"/>
            <a:ext cx="2057400" cy="35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657600"/>
            <a:ext cx="2209799" cy="401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5962" y="4191000"/>
            <a:ext cx="148003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5962" y="5410200"/>
            <a:ext cx="1919654"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5867400"/>
            <a:ext cx="1374267" cy="343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574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Intel MKL:</a:t>
            </a:r>
            <a:endParaRPr lang="en-US" altLang="zh-CN" sz="2400" dirty="0" smtClean="0"/>
          </a:p>
          <a:p>
            <a:r>
              <a:rPr lang="en-US" altLang="zh-CN" sz="2400" dirty="0" smtClean="0"/>
              <a:t>Optimization on math functions.</a:t>
            </a:r>
          </a:p>
          <a:p>
            <a:endParaRPr lang="en-US" altLang="zh-CN" sz="2400" dirty="0"/>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680" y="2895600"/>
            <a:ext cx="438912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714" y="3429000"/>
            <a:ext cx="2873086" cy="635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225" y="4267200"/>
            <a:ext cx="16033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5118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a:t>
            </a:r>
            <a:r>
              <a:rPr lang="en-US" altLang="zh-CN" dirty="0" err="1" smtClean="0"/>
              <a:t>OpenCV</a:t>
            </a:r>
            <a:endParaRPr lang="en-US" altLang="zh-CN" dirty="0" smtClean="0"/>
          </a:p>
          <a:p>
            <a:r>
              <a:rPr lang="en-US" altLang="zh-CN" sz="2400" dirty="0">
                <a:hlinkClick r:id="rId2"/>
              </a:rPr>
              <a:t>https://github.com/bearpaw/Install-OpenCV</a:t>
            </a:r>
            <a:endParaRPr lang="en-US" altLang="zh-CN" sz="2400" dirty="0"/>
          </a:p>
          <a:p>
            <a:r>
              <a:rPr lang="en-US" altLang="zh-CN" sz="2400" dirty="0" smtClean="0"/>
              <a:t>Suggested version: 2.4.10</a:t>
            </a:r>
          </a:p>
          <a:p>
            <a:endParaRPr lang="en-US" altLang="zh-CN" sz="2400" dirty="0" smtClean="0"/>
          </a:p>
          <a:p>
            <a:endParaRPr lang="en-US" altLang="zh-CN" sz="2400" b="1" i="1" dirty="0">
              <a:solidFill>
                <a:srgbClr val="FF0000"/>
              </a:solidFill>
            </a:endParaRPr>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405340"/>
            <a:ext cx="2866551" cy="328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8451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Software platform</a:t>
            </a:r>
            <a:endParaRPr lang="zh-CN" altLang="en-US" dirty="0"/>
          </a:p>
        </p:txBody>
      </p:sp>
      <p:sp>
        <p:nvSpPr>
          <p:cNvPr id="3" name="Content Placeholder 2"/>
          <p:cNvSpPr>
            <a:spLocks noGrp="1"/>
          </p:cNvSpPr>
          <p:nvPr>
            <p:ph idx="1"/>
          </p:nvPr>
        </p:nvSpPr>
        <p:spPr/>
        <p:txBody>
          <a:bodyPr>
            <a:normAutofit/>
          </a:bodyPr>
          <a:lstStyle/>
          <a:p>
            <a:r>
              <a:rPr lang="en-US" altLang="zh-CN" dirty="0" smtClean="0"/>
              <a:t>Installation of Anaconda:</a:t>
            </a:r>
          </a:p>
          <a:p>
            <a:r>
              <a:rPr lang="en-US" altLang="zh-CN" sz="2400" dirty="0" smtClean="0"/>
              <a:t>Mange python packages of different versions.</a:t>
            </a:r>
          </a:p>
          <a:p>
            <a:r>
              <a:rPr lang="en-US" altLang="zh-CN" sz="2400" dirty="0">
                <a:hlinkClick r:id="rId2"/>
              </a:rPr>
              <a:t>https://</a:t>
            </a:r>
            <a:r>
              <a:rPr lang="en-US" altLang="zh-CN" sz="2400" dirty="0" smtClean="0">
                <a:hlinkClick r:id="rId2"/>
              </a:rPr>
              <a:t>www.continuum.io/downloads</a:t>
            </a:r>
            <a:endParaRPr lang="en-US" altLang="zh-CN" sz="2400" dirty="0" smtClean="0"/>
          </a:p>
          <a:p>
            <a:endParaRPr lang="en-US" altLang="zh-CN" sz="2400" dirty="0" smtClean="0"/>
          </a:p>
          <a:p>
            <a:endParaRPr lang="en-US" altLang="zh-CN" sz="2400" b="1" i="1" dirty="0">
              <a:solidFill>
                <a:srgbClr val="FF0000"/>
              </a:solidFill>
            </a:endParaRPr>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725" y="3237634"/>
            <a:ext cx="5473557" cy="419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725" y="3859613"/>
            <a:ext cx="6696076" cy="40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5640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Parallel Operations</a:t>
            </a:r>
            <a:endParaRPr lang="zh-CN" altLang="en-US" dirty="0"/>
          </a:p>
        </p:txBody>
      </p:sp>
      <p:sp>
        <p:nvSpPr>
          <p:cNvPr id="3" name="Content Placeholder 2"/>
          <p:cNvSpPr>
            <a:spLocks noGrp="1"/>
          </p:cNvSpPr>
          <p:nvPr>
            <p:ph idx="1"/>
          </p:nvPr>
        </p:nvSpPr>
        <p:spPr/>
        <p:txBody>
          <a:bodyPr>
            <a:normAutofit/>
          </a:bodyPr>
          <a:lstStyle/>
          <a:p>
            <a:r>
              <a:rPr lang="en-US" altLang="zh-CN" sz="2400" dirty="0" smtClean="0"/>
              <a:t>Install </a:t>
            </a:r>
            <a:r>
              <a:rPr lang="en-US" altLang="zh-CN" sz="2400" dirty="0" err="1" smtClean="0"/>
              <a:t>Openmp</a:t>
            </a:r>
            <a:endParaRPr lang="en-US" altLang="zh-CN" sz="2400" dirty="0" smtClean="0"/>
          </a:p>
          <a:p>
            <a:r>
              <a:rPr lang="en-US" altLang="zh-CN" sz="2400" dirty="0"/>
              <a:t>CAFFE_USE_MPI=${1:-OFF}CAFFE_MPI_PREFIX=${MPI_PREFIX:-""}</a:t>
            </a:r>
            <a:endParaRPr lang="zh-CN" alt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398239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3" name="Content Placeholder 2"/>
          <p:cNvSpPr>
            <a:spLocks noGrp="1"/>
          </p:cNvSpPr>
          <p:nvPr>
            <p:ph idx="1"/>
          </p:nvPr>
        </p:nvSpPr>
        <p:spPr/>
        <p:txBody>
          <a:bodyPr>
            <a:normAutofit/>
          </a:bodyPr>
          <a:lstStyle/>
          <a:p>
            <a:r>
              <a:rPr lang="en-US" altLang="zh-CN" sz="2400" dirty="0" smtClean="0"/>
              <a:t>Model Zoo:</a:t>
            </a:r>
          </a:p>
          <a:p>
            <a:r>
              <a:rPr lang="en-US" altLang="zh-CN" sz="2400" dirty="0">
                <a:hlinkClick r:id="rId2"/>
              </a:rPr>
              <a:t>https://</a:t>
            </a:r>
            <a:r>
              <a:rPr lang="en-US" altLang="zh-CN" sz="2400" dirty="0" smtClean="0">
                <a:hlinkClick r:id="rId2"/>
              </a:rPr>
              <a:t>github.com/BVLC/caffe/wiki/Model-Zoo</a:t>
            </a:r>
            <a:endParaRPr lang="en-US" altLang="zh-CN" sz="2400" dirty="0" smtClean="0"/>
          </a:p>
          <a:p>
            <a:r>
              <a:rPr lang="en-US" altLang="zh-CN" sz="2400" dirty="0" smtClean="0"/>
              <a:t>Example of VGG:</a:t>
            </a:r>
          </a:p>
          <a:p>
            <a:endParaRPr lang="zh-CN" alt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961278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31606"/>
            <a:ext cx="8229600" cy="413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963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Content Placeholder 2"/>
          <p:cNvSpPr>
            <a:spLocks noGrp="1"/>
          </p:cNvSpPr>
          <p:nvPr>
            <p:ph idx="1"/>
          </p:nvPr>
        </p:nvSpPr>
        <p:spPr/>
        <p:txBody>
          <a:bodyPr/>
          <a:lstStyle/>
          <a:p>
            <a:r>
              <a:rPr lang="en-US" altLang="zh-CN" sz="2400" dirty="0" err="1" smtClean="0"/>
              <a:t>train_val.prototxt</a:t>
            </a:r>
            <a:endParaRPr lang="en-US" altLang="zh-CN" sz="2400" dirty="0" smtClean="0"/>
          </a:p>
          <a:p>
            <a:r>
              <a:rPr lang="en-US" altLang="zh-CN" sz="2400" dirty="0" err="1" smtClean="0"/>
              <a:t>deploy.prototxt</a:t>
            </a:r>
            <a:endParaRPr lang="en-US" altLang="zh-CN" sz="2400" dirty="0" smtClean="0"/>
          </a:p>
          <a:p>
            <a:r>
              <a:rPr lang="en-US" altLang="zh-CN" sz="2400" dirty="0" smtClean="0"/>
              <a:t>Generation of </a:t>
            </a:r>
            <a:r>
              <a:rPr lang="en-US" altLang="zh-CN" sz="2400" dirty="0" err="1" smtClean="0"/>
              <a:t>lmdb</a:t>
            </a:r>
            <a:r>
              <a:rPr lang="en-US" altLang="zh-CN" sz="2400" dirty="0" smtClean="0"/>
              <a:t> files:</a:t>
            </a:r>
          </a:p>
          <a:p>
            <a:endParaRPr lang="zh-CN" altLang="en-US"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013" y="3352800"/>
            <a:ext cx="8193974"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6608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Content Placeholder 2"/>
          <p:cNvSpPr>
            <a:spLocks noGrp="1"/>
          </p:cNvSpPr>
          <p:nvPr>
            <p:ph idx="1"/>
          </p:nvPr>
        </p:nvSpPr>
        <p:spPr/>
        <p:txBody>
          <a:bodyPr/>
          <a:lstStyle/>
          <a:p>
            <a:endParaRPr lang="zh-CN" altLang="en-US"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1637"/>
            <a:ext cx="8285189" cy="442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417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Introduction</a:t>
            </a:r>
            <a:endParaRPr lang="zh-CN" altLang="en-US" dirty="0"/>
          </a:p>
        </p:txBody>
      </p:sp>
      <p:sp>
        <p:nvSpPr>
          <p:cNvPr id="3" name="Content Placeholder 2"/>
          <p:cNvSpPr>
            <a:spLocks noGrp="1"/>
          </p:cNvSpPr>
          <p:nvPr>
            <p:ph idx="1"/>
          </p:nvPr>
        </p:nvSpPr>
        <p:spPr/>
        <p:txBody>
          <a:bodyPr>
            <a:normAutofit/>
          </a:bodyPr>
          <a:lstStyle/>
          <a:p>
            <a:pPr algn="just"/>
            <a:endParaRPr lang="en-US" altLang="zh-CN" sz="2400" dirty="0"/>
          </a:p>
          <a:p>
            <a:pPr algn="just"/>
            <a:endParaRPr lang="en-US" altLang="zh-CN" sz="2400" dirty="0"/>
          </a:p>
          <a:p>
            <a:pPr algn="just"/>
            <a:endParaRPr lang="en-US" altLang="zh-CN" sz="2400" dirty="0" smtClean="0"/>
          </a:p>
          <a:p>
            <a:pPr marL="0" indent="0" algn="just">
              <a:buNone/>
            </a:pPr>
            <a:endParaRPr lang="en-US" altLang="zh-CN" sz="2400" dirty="0"/>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299" y="1828800"/>
            <a:ext cx="8720301" cy="364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07302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Content Placeholder 2"/>
          <p:cNvSpPr>
            <a:spLocks noGrp="1"/>
          </p:cNvSpPr>
          <p:nvPr>
            <p:ph idx="1"/>
          </p:nvPr>
        </p:nvSpPr>
        <p:spPr/>
        <p:txBody>
          <a:bodyPr/>
          <a:lstStyle/>
          <a:p>
            <a:r>
              <a:rPr lang="en-US" altLang="zh-CN" sz="2400" dirty="0" err="1" smtClean="0"/>
              <a:t>solver.prototxt</a:t>
            </a:r>
            <a:endParaRPr lang="en-US" altLang="zh-CN" sz="2400" dirty="0" smtClean="0"/>
          </a:p>
          <a:p>
            <a:endParaRPr lang="en-US" altLang="zh-CN" sz="2400" dirty="0" smtClean="0"/>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09800"/>
            <a:ext cx="5867400" cy="3784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304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Content Placeholder 2"/>
          <p:cNvSpPr>
            <a:spLocks noGrp="1"/>
          </p:cNvSpPr>
          <p:nvPr>
            <p:ph idx="1"/>
          </p:nvPr>
        </p:nvSpPr>
        <p:spPr/>
        <p:txBody>
          <a:bodyPr/>
          <a:lstStyle/>
          <a:p>
            <a:r>
              <a:rPr lang="en-US" altLang="zh-CN" sz="2400" dirty="0" smtClean="0"/>
              <a:t>Weight decay:</a:t>
            </a:r>
          </a:p>
          <a:p>
            <a:r>
              <a:rPr lang="en-US" altLang="zh-CN" sz="2400" dirty="0"/>
              <a:t>Weight decay is equivalent to L2 </a:t>
            </a:r>
            <a:r>
              <a:rPr lang="en-US" altLang="zh-CN" sz="2400" dirty="0" err="1"/>
              <a:t>regularizer</a:t>
            </a:r>
            <a:r>
              <a:rPr lang="en-US" altLang="zh-CN" sz="2400" dirty="0" smtClean="0"/>
              <a:t>.</a:t>
            </a:r>
          </a:p>
          <a:p>
            <a:endParaRPr lang="en-US" altLang="zh-CN" sz="2400" dirty="0" smtClean="0"/>
          </a:p>
          <a:p>
            <a:endParaRPr lang="en-US" altLang="zh-CN" sz="2400" dirty="0" smtClean="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2113" y="2590800"/>
            <a:ext cx="5819775"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4676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Content Placeholder 2"/>
          <p:cNvSpPr>
            <a:spLocks noGrp="1"/>
          </p:cNvSpPr>
          <p:nvPr>
            <p:ph idx="1"/>
          </p:nvPr>
        </p:nvSpPr>
        <p:spPr/>
        <p:txBody>
          <a:bodyPr/>
          <a:lstStyle/>
          <a:p>
            <a:endParaRPr lang="en-US" altLang="zh-CN" sz="2400" dirty="0" smtClean="0"/>
          </a:p>
          <a:p>
            <a:endParaRPr lang="en-US" altLang="zh-CN" sz="2400" dirty="0" smtClean="0"/>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057400"/>
            <a:ext cx="5791200"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25911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Content Placeholder 2"/>
          <p:cNvSpPr>
            <a:spLocks noGrp="1"/>
          </p:cNvSpPr>
          <p:nvPr>
            <p:ph idx="1"/>
          </p:nvPr>
        </p:nvSpPr>
        <p:spPr/>
        <p:txBody>
          <a:bodyPr>
            <a:normAutofit/>
          </a:bodyPr>
          <a:lstStyle/>
          <a:p>
            <a:r>
              <a:rPr lang="en-US" altLang="zh-CN" sz="2400" dirty="0" smtClean="0"/>
              <a:t>Momentum:</a:t>
            </a:r>
          </a:p>
          <a:p>
            <a:pPr algn="just"/>
            <a:r>
              <a:rPr lang="en-US" altLang="zh-CN" sz="2400" dirty="0" smtClean="0"/>
              <a:t>Momentum </a:t>
            </a:r>
            <a:r>
              <a:rPr lang="en-US" altLang="zh-CN" sz="2400" dirty="0"/>
              <a:t>can be used to avoiding stuck at saddle point. The aim of optimization is to converge to the local minima, and when the network goes deeper, most of the local minima performs nearly the same. </a:t>
            </a:r>
          </a:p>
          <a:p>
            <a:endParaRPr lang="zh-CN" altLang="en-US" sz="2400" dirty="0"/>
          </a:p>
          <a:p>
            <a:endParaRPr lang="en-US" altLang="zh-CN" sz="2400" dirty="0" smtClean="0"/>
          </a:p>
          <a:p>
            <a:endParaRPr lang="en-US" altLang="zh-CN" sz="2400" dirty="0" smtClean="0"/>
          </a:p>
        </p:txBody>
      </p:sp>
    </p:spTree>
    <p:extLst>
      <p:ext uri="{BB962C8B-B14F-4D97-AF65-F5344CB8AC3E}">
        <p14:creationId xmlns:p14="http://schemas.microsoft.com/office/powerpoint/2010/main" val="28942678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Example</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Content Placeholder 2"/>
          <p:cNvSpPr>
            <a:spLocks noGrp="1"/>
          </p:cNvSpPr>
          <p:nvPr>
            <p:ph idx="1"/>
          </p:nvPr>
        </p:nvSpPr>
        <p:spPr/>
        <p:txBody>
          <a:bodyPr>
            <a:normAutofit/>
          </a:bodyPr>
          <a:lstStyle/>
          <a:p>
            <a:r>
              <a:rPr lang="en-US" altLang="zh-CN" sz="2400" dirty="0" smtClean="0"/>
              <a:t>Training:</a:t>
            </a:r>
            <a:endParaRPr lang="en-US" altLang="zh-CN" sz="2400" dirty="0"/>
          </a:p>
          <a:p>
            <a:endParaRPr lang="zh-CN" altLang="en-US" sz="2400" dirty="0"/>
          </a:p>
          <a:p>
            <a:endParaRPr lang="en-US" altLang="zh-CN" sz="2400" dirty="0" smtClean="0"/>
          </a:p>
          <a:p>
            <a:endParaRPr lang="en-US" altLang="zh-CN" sz="2400" dirty="0" smtClean="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 y="2514600"/>
            <a:ext cx="824484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014" y="3271838"/>
            <a:ext cx="8230986" cy="6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6523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Introduction</a:t>
            </a:r>
            <a:endParaRPr lang="zh-CN" altLang="en-US" dirty="0"/>
          </a:p>
        </p:txBody>
      </p:sp>
      <p:sp>
        <p:nvSpPr>
          <p:cNvPr id="3" name="Content Placeholder 2"/>
          <p:cNvSpPr>
            <a:spLocks noGrp="1"/>
          </p:cNvSpPr>
          <p:nvPr>
            <p:ph idx="1"/>
          </p:nvPr>
        </p:nvSpPr>
        <p:spPr/>
        <p:txBody>
          <a:bodyPr>
            <a:normAutofit/>
          </a:bodyPr>
          <a:lstStyle/>
          <a:p>
            <a:pPr algn="just"/>
            <a:r>
              <a:rPr lang="en-US" altLang="zh-CN" sz="2400" dirty="0" smtClean="0"/>
              <a:t>Necessary skills:</a:t>
            </a:r>
          </a:p>
          <a:p>
            <a:pPr algn="just"/>
            <a:r>
              <a:rPr lang="en-US" altLang="zh-CN" sz="2400" dirty="0" smtClean="0"/>
              <a:t>1. Describe our problems and reformulate the solution to a mapping. (A neural network is a mapping)</a:t>
            </a:r>
            <a:endParaRPr lang="en-US" altLang="zh-CN" sz="2400" dirty="0" smtClean="0"/>
          </a:p>
          <a:p>
            <a:pPr algn="just"/>
            <a:r>
              <a:rPr lang="en-US" altLang="zh-CN" sz="2400" dirty="0" smtClean="0"/>
              <a:t>2. Building basic blocks and survey of available solutions.</a:t>
            </a:r>
          </a:p>
          <a:p>
            <a:pPr algn="just"/>
            <a:r>
              <a:rPr lang="en-US" altLang="zh-CN" sz="2400" dirty="0" smtClean="0"/>
              <a:t>3. Setting up networks or frameworks with proper loss functions.</a:t>
            </a:r>
            <a:endParaRPr lang="en-US" altLang="zh-CN" sz="2400" dirty="0"/>
          </a:p>
          <a:p>
            <a:pPr algn="just"/>
            <a:endParaRPr lang="en-US" altLang="zh-CN" sz="2400" dirty="0"/>
          </a:p>
          <a:p>
            <a:pPr algn="just"/>
            <a:endParaRPr lang="en-US" altLang="zh-CN" sz="2400" dirty="0" smtClean="0"/>
          </a:p>
          <a:p>
            <a:pPr marL="0" indent="0" algn="just">
              <a:buNone/>
            </a:pPr>
            <a:endParaRPr lang="en-US" altLang="zh-CN" sz="2400" dirty="0"/>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708711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Basic Tools</a:t>
            </a:r>
            <a:endParaRPr lang="zh-CN" altLang="en-US" dirty="0"/>
          </a:p>
        </p:txBody>
      </p:sp>
      <p:sp>
        <p:nvSpPr>
          <p:cNvPr id="3" name="Content Placeholder 2"/>
          <p:cNvSpPr>
            <a:spLocks noGrp="1"/>
          </p:cNvSpPr>
          <p:nvPr>
            <p:ph idx="1"/>
          </p:nvPr>
        </p:nvSpPr>
        <p:spPr/>
        <p:txBody>
          <a:bodyPr>
            <a:normAutofit/>
          </a:bodyPr>
          <a:lstStyle/>
          <a:p>
            <a:r>
              <a:rPr lang="en-US" altLang="zh-CN" dirty="0" smtClean="0"/>
              <a:t>Ubuntu</a:t>
            </a:r>
          </a:p>
          <a:p>
            <a:r>
              <a:rPr lang="en-US" altLang="zh-CN" dirty="0" smtClean="0"/>
              <a:t>CUDA</a:t>
            </a:r>
          </a:p>
          <a:p>
            <a:r>
              <a:rPr lang="en-US" altLang="zh-CN" dirty="0" smtClean="0"/>
              <a:t>Python (No matter what software platform)</a:t>
            </a:r>
          </a:p>
          <a:p>
            <a:endParaRPr lang="en-US" altLang="zh-CN" dirty="0" smtClean="0"/>
          </a:p>
          <a:p>
            <a:endParaRPr lang="en-US" altLang="zh-CN" dirty="0" smtClean="0"/>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972475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Software platform-HPC </a:t>
            </a:r>
            <a:r>
              <a:rPr lang="en-US" altLang="zh-CN" dirty="0"/>
              <a:t>GPU </a:t>
            </a:r>
            <a:r>
              <a:rPr lang="en-US" altLang="zh-CN" dirty="0" smtClean="0"/>
              <a:t>Cluster</a:t>
            </a:r>
            <a:endParaRPr lang="zh-CN" altLang="en-US" dirty="0"/>
          </a:p>
        </p:txBody>
      </p:sp>
      <p:sp>
        <p:nvSpPr>
          <p:cNvPr id="3" name="Content Placeholder 2"/>
          <p:cNvSpPr>
            <a:spLocks noGrp="1"/>
          </p:cNvSpPr>
          <p:nvPr>
            <p:ph idx="1"/>
          </p:nvPr>
        </p:nvSpPr>
        <p:spPr/>
        <p:txBody>
          <a:bodyPr>
            <a:normAutofit/>
          </a:bodyPr>
          <a:lstStyle/>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0"/>
            <a:ext cx="5362575" cy="305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516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Software platform-HPC </a:t>
            </a:r>
            <a:r>
              <a:rPr lang="en-US" altLang="zh-CN" dirty="0"/>
              <a:t>GPU </a:t>
            </a:r>
            <a:r>
              <a:rPr lang="en-US" altLang="zh-CN" dirty="0" smtClean="0"/>
              <a:t>Cluster</a:t>
            </a:r>
            <a:endParaRPr lang="zh-CN" altLang="en-US" dirty="0"/>
          </a:p>
        </p:txBody>
      </p:sp>
      <p:sp>
        <p:nvSpPr>
          <p:cNvPr id="3" name="Content Placeholder 2"/>
          <p:cNvSpPr>
            <a:spLocks noGrp="1"/>
          </p:cNvSpPr>
          <p:nvPr>
            <p:ph idx="1"/>
          </p:nvPr>
        </p:nvSpPr>
        <p:spPr/>
        <p:txBody>
          <a:bodyPr>
            <a:normAutofit/>
          </a:bodyPr>
          <a:lstStyle/>
          <a:p>
            <a:r>
              <a:rPr lang="en-US" altLang="zh-CN" dirty="0" err="1" smtClean="0"/>
              <a:t>Caffe</a:t>
            </a:r>
            <a:r>
              <a:rPr lang="en-US" altLang="zh-CN" dirty="0" smtClean="0"/>
              <a:t> (Together with </a:t>
            </a:r>
            <a:r>
              <a:rPr lang="en-US" altLang="zh-CN" dirty="0" err="1"/>
              <a:t>P</a:t>
            </a:r>
            <a:r>
              <a:rPr lang="en-US" altLang="zh-CN" dirty="0" err="1" smtClean="0"/>
              <a:t>ytorch</a:t>
            </a:r>
            <a:r>
              <a:rPr lang="en-US" altLang="zh-CN" dirty="0" smtClean="0"/>
              <a:t>) and </a:t>
            </a:r>
            <a:r>
              <a:rPr lang="en-US" altLang="zh-CN" dirty="0" err="1" smtClean="0"/>
              <a:t>Tensorflow</a:t>
            </a:r>
            <a:endParaRPr lang="en-US" altLang="zh-CN" dirty="0" smtClean="0"/>
          </a:p>
          <a:p>
            <a:r>
              <a:rPr lang="en-US" altLang="zh-CN" b="1" dirty="0" smtClean="0"/>
              <a:t>Advantages of </a:t>
            </a:r>
            <a:r>
              <a:rPr lang="en-US" altLang="zh-CN" b="1" dirty="0" err="1" smtClean="0"/>
              <a:t>caffe</a:t>
            </a:r>
            <a:r>
              <a:rPr lang="en-US" altLang="zh-CN" b="1" dirty="0" smtClean="0"/>
              <a:t>:</a:t>
            </a:r>
          </a:p>
          <a:p>
            <a:r>
              <a:rPr lang="en-US" altLang="zh-CN" dirty="0" smtClean="0"/>
              <a:t>1. Easy to use.</a:t>
            </a:r>
          </a:p>
          <a:p>
            <a:pPr algn="just"/>
            <a:r>
              <a:rPr lang="en-US" altLang="zh-CN" dirty="0" smtClean="0"/>
              <a:t>2. Comprehensive open-source code covering recognition, tracking and detection. (Model Zoo)</a:t>
            </a:r>
          </a:p>
          <a:p>
            <a:pPr algn="just"/>
            <a:r>
              <a:rPr lang="en-US" altLang="zh-CN" dirty="0" smtClean="0"/>
              <a:t>3. Suitable for research in CV, HPC and Numerical Optimization.</a:t>
            </a:r>
            <a:endParaRPr lang="en-US" altLang="zh-CN" dirty="0" smtClean="0"/>
          </a:p>
          <a:p>
            <a:endParaRPr lang="en-US" altLang="zh-CN" dirty="0" smtClean="0"/>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564230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Software platform-HPC </a:t>
            </a:r>
            <a:r>
              <a:rPr lang="en-US" altLang="zh-CN" dirty="0"/>
              <a:t>GPU </a:t>
            </a:r>
            <a:r>
              <a:rPr lang="en-US" altLang="zh-CN" dirty="0" smtClean="0"/>
              <a:t>Cluster</a:t>
            </a:r>
            <a:endParaRPr lang="zh-CN" altLang="en-US" dirty="0"/>
          </a:p>
        </p:txBody>
      </p:sp>
      <p:sp>
        <p:nvSpPr>
          <p:cNvPr id="3" name="Content Placeholder 2"/>
          <p:cNvSpPr>
            <a:spLocks noGrp="1"/>
          </p:cNvSpPr>
          <p:nvPr>
            <p:ph idx="1"/>
          </p:nvPr>
        </p:nvSpPr>
        <p:spPr/>
        <p:txBody>
          <a:bodyPr>
            <a:normAutofit/>
          </a:bodyPr>
          <a:lstStyle/>
          <a:p>
            <a:pPr algn="just"/>
            <a:r>
              <a:rPr lang="en-US" altLang="zh-CN" dirty="0" smtClean="0"/>
              <a:t>4. Available interfaces in python and </a:t>
            </a:r>
            <a:r>
              <a:rPr lang="en-US" altLang="zh-CN" dirty="0" err="1" smtClean="0"/>
              <a:t>matlab</a:t>
            </a:r>
            <a:r>
              <a:rPr lang="en-US" altLang="zh-CN" dirty="0" smtClean="0"/>
              <a:t> (All the components in </a:t>
            </a:r>
            <a:r>
              <a:rPr lang="en-US" altLang="zh-CN" dirty="0" err="1" smtClean="0"/>
              <a:t>caffe</a:t>
            </a:r>
            <a:r>
              <a:rPr lang="en-US" altLang="zh-CN" dirty="0" smtClean="0"/>
              <a:t> can be re-written with python)</a:t>
            </a:r>
          </a:p>
          <a:p>
            <a:pPr algn="just"/>
            <a:r>
              <a:rPr lang="en-US" altLang="zh-CN" dirty="0" smtClean="0"/>
              <a:t>5. Suitable for production deployment.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238038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Software platform-HPC </a:t>
            </a:r>
            <a:r>
              <a:rPr lang="en-US" altLang="zh-CN" dirty="0"/>
              <a:t>GPU </a:t>
            </a:r>
            <a:r>
              <a:rPr lang="en-US" altLang="zh-CN" dirty="0" smtClean="0"/>
              <a:t>Cluster</a:t>
            </a:r>
            <a:endParaRPr lang="zh-CN" altLang="en-US" dirty="0"/>
          </a:p>
        </p:txBody>
      </p:sp>
      <p:sp>
        <p:nvSpPr>
          <p:cNvPr id="3" name="Content Placeholder 2"/>
          <p:cNvSpPr>
            <a:spLocks noGrp="1"/>
          </p:cNvSpPr>
          <p:nvPr>
            <p:ph idx="1"/>
          </p:nvPr>
        </p:nvSpPr>
        <p:spPr/>
        <p:txBody>
          <a:bodyPr>
            <a:normAutofit/>
          </a:bodyPr>
          <a:lstStyle/>
          <a:p>
            <a:pPr algn="just"/>
            <a:r>
              <a:rPr lang="en-US" altLang="zh-CN" b="1" dirty="0" smtClean="0"/>
              <a:t>Advantages of </a:t>
            </a:r>
            <a:r>
              <a:rPr lang="en-US" altLang="zh-CN" b="1" dirty="0" err="1" smtClean="0"/>
              <a:t>Tensorflow</a:t>
            </a:r>
            <a:r>
              <a:rPr lang="en-US" altLang="zh-CN" b="1" dirty="0" smtClean="0"/>
              <a:t>:</a:t>
            </a:r>
            <a:endParaRPr lang="en-US" altLang="zh-CN" b="1" dirty="0" smtClean="0"/>
          </a:p>
          <a:p>
            <a:r>
              <a:rPr lang="en-US" altLang="zh-CN" dirty="0" smtClean="0"/>
              <a:t>Large community.</a:t>
            </a:r>
          </a:p>
          <a:p>
            <a:r>
              <a:rPr lang="en-US" altLang="zh-CN" dirty="0" smtClean="0"/>
              <a:t>Stable.</a:t>
            </a:r>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669939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B3F7B3"/>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B3F7B3"/>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11129</TotalTime>
  <Words>614</Words>
  <Application>Microsoft Office PowerPoint</Application>
  <PresentationFormat>On-screen Show (4:3)</PresentationFormat>
  <Paragraphs>207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An Introduction to Deep Learning</vt:lpstr>
      <vt:lpstr>Catalogue</vt:lpstr>
      <vt:lpstr>Introduction</vt:lpstr>
      <vt:lpstr>Introduction</vt:lpstr>
      <vt:lpstr>Basic Tools</vt:lpstr>
      <vt:lpstr>Software platform-HPC GPU Cluster</vt:lpstr>
      <vt:lpstr>Software platform-HPC GPU Cluster</vt:lpstr>
      <vt:lpstr>Software platform-HPC GPU Cluster</vt:lpstr>
      <vt:lpstr>Software platform-HPC GPU Cluster</vt:lpstr>
      <vt:lpstr>Software platform</vt:lpstr>
      <vt:lpstr>Software platform</vt:lpstr>
      <vt:lpstr>Software platform</vt:lpstr>
      <vt:lpstr>Software platform</vt:lpstr>
      <vt:lpstr>Software platform</vt:lpstr>
      <vt:lpstr>Software platform</vt:lpstr>
      <vt:lpstr>Software platform</vt:lpstr>
      <vt:lpstr>Software platform</vt:lpstr>
      <vt:lpstr>Software platform</vt:lpstr>
      <vt:lpstr>Software platform</vt:lpstr>
      <vt:lpstr>Software platform</vt:lpstr>
      <vt:lpstr>Software platform</vt:lpstr>
      <vt:lpstr>Software platform</vt:lpstr>
      <vt:lpstr>Software platform</vt:lpstr>
      <vt:lpstr>Software platform</vt:lpstr>
      <vt:lpstr>Parallel Operations</vt:lpstr>
      <vt:lpstr>Example</vt:lpstr>
      <vt:lpstr>Example</vt:lpstr>
      <vt:lpstr>Example</vt:lpstr>
      <vt:lpstr>Example</vt:lpstr>
      <vt:lpstr>Example</vt:lpstr>
      <vt:lpstr>Example</vt:lpstr>
      <vt:lpstr>Example</vt:lpstr>
      <vt:lpstr>Example</vt:lpstr>
      <vt:lpstr>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report</dc:title>
  <dc:creator>liangzhen</dc:creator>
  <cp:lastModifiedBy>shiyi</cp:lastModifiedBy>
  <cp:revision>1085</cp:revision>
  <dcterms:created xsi:type="dcterms:W3CDTF">2006-08-16T00:00:00Z</dcterms:created>
  <dcterms:modified xsi:type="dcterms:W3CDTF">2017-11-01T09:22:01Z</dcterms:modified>
</cp:coreProperties>
</file>